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59" r:id="rId4"/>
    <p:sldId id="260" r:id="rId5"/>
    <p:sldId id="262" r:id="rId6"/>
    <p:sldId id="277" r:id="rId7"/>
    <p:sldId id="261" r:id="rId8"/>
    <p:sldId id="263" r:id="rId9"/>
    <p:sldId id="264" r:id="rId10"/>
    <p:sldId id="265" r:id="rId11"/>
    <p:sldId id="281" r:id="rId12"/>
    <p:sldId id="267" r:id="rId13"/>
    <p:sldId id="268" r:id="rId14"/>
    <p:sldId id="270" r:id="rId15"/>
    <p:sldId id="271" r:id="rId16"/>
    <p:sldId id="282" r:id="rId17"/>
    <p:sldId id="283" r:id="rId18"/>
    <p:sldId id="273" r:id="rId19"/>
    <p:sldId id="274" r:id="rId20"/>
    <p:sldId id="275" r:id="rId21"/>
    <p:sldId id="276" r:id="rId22"/>
    <p:sldId id="280" r:id="rId23"/>
    <p:sldId id="278" r:id="rId24"/>
    <p:sldId id="279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-Konto" initials="M" lastIdx="2" clrIdx="0">
    <p:extLst>
      <p:ext uri="{19B8F6BF-5375-455C-9EA6-DF929625EA0E}">
        <p15:presenceInfo xmlns:p15="http://schemas.microsoft.com/office/powerpoint/2012/main" userId="349be544660db3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83E"/>
    <a:srgbClr val="FFB300"/>
    <a:srgbClr val="E6E6E6"/>
    <a:srgbClr val="449FDE"/>
    <a:srgbClr val="4BAA47"/>
    <a:srgbClr val="DB4C7C"/>
    <a:srgbClr val="F48900"/>
    <a:srgbClr val="E54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3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941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511815-83D1-495C-BC46-FCDE96FDBFCF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3E1DE1F-31F0-4F26-A824-1630F10713A0}">
      <dgm:prSet phldrT="[Text]" custT="1"/>
      <dgm:spPr/>
      <dgm:t>
        <a:bodyPr/>
        <a:lstStyle/>
        <a:p>
          <a:r>
            <a:rPr lang="de-DE" sz="2800" dirty="0"/>
            <a:t>Erstkommunion-Feier</a:t>
          </a:r>
        </a:p>
      </dgm:t>
    </dgm:pt>
    <dgm:pt modelId="{1974EAC8-B39E-4BAA-BBB1-FDD457BF88E9}" type="parTrans" cxnId="{9F138201-F094-4B04-8AB6-90AE309B93C6}">
      <dgm:prSet/>
      <dgm:spPr/>
      <dgm:t>
        <a:bodyPr/>
        <a:lstStyle/>
        <a:p>
          <a:endParaRPr lang="de-DE"/>
        </a:p>
      </dgm:t>
    </dgm:pt>
    <dgm:pt modelId="{2752980E-0EDA-48BC-AFE3-9478D246C88B}" type="sibTrans" cxnId="{9F138201-F094-4B04-8AB6-90AE309B93C6}">
      <dgm:prSet/>
      <dgm:spPr/>
      <dgm:t>
        <a:bodyPr/>
        <a:lstStyle/>
        <a:p>
          <a:endParaRPr lang="de-DE"/>
        </a:p>
      </dgm:t>
    </dgm:pt>
    <dgm:pt modelId="{9FB7413C-2797-4861-BB16-49B768B45D40}">
      <dgm:prSet phldrT="[Text]"/>
      <dgm:spPr/>
      <dgm:t>
        <a:bodyPr/>
        <a:lstStyle/>
        <a:p>
          <a:r>
            <a:rPr lang="de-DE" dirty="0"/>
            <a:t>6 Familieneinheiten aus dem Buch „Gott lädt uns alle ein“</a:t>
          </a:r>
        </a:p>
      </dgm:t>
    </dgm:pt>
    <dgm:pt modelId="{E3827605-CF35-4B87-B201-615AD167ECFE}" type="parTrans" cxnId="{683C72DD-5A7A-4521-B67B-E984A911396C}">
      <dgm:prSet/>
      <dgm:spPr/>
      <dgm:t>
        <a:bodyPr/>
        <a:lstStyle/>
        <a:p>
          <a:endParaRPr lang="de-DE"/>
        </a:p>
      </dgm:t>
    </dgm:pt>
    <dgm:pt modelId="{C458FDC5-5D0E-4E69-83E9-EA947310774C}" type="sibTrans" cxnId="{683C72DD-5A7A-4521-B67B-E984A911396C}">
      <dgm:prSet/>
      <dgm:spPr/>
      <dgm:t>
        <a:bodyPr/>
        <a:lstStyle/>
        <a:p>
          <a:endParaRPr lang="de-DE"/>
        </a:p>
      </dgm:t>
    </dgm:pt>
    <dgm:pt modelId="{8B4A146C-1EB7-488D-83BC-B91479CE1BDB}">
      <dgm:prSet phldrT="[Text]"/>
      <dgm:spPr/>
      <dgm:t>
        <a:bodyPr/>
        <a:lstStyle/>
        <a:p>
          <a:r>
            <a:rPr lang="de-DE" dirty="0"/>
            <a:t> Gottesdienste: </a:t>
          </a:r>
          <a:br>
            <a:rPr lang="de-DE" dirty="0"/>
          </a:br>
          <a:r>
            <a:rPr lang="de-DE" dirty="0"/>
            <a:t>Eröffnungsgottesdienst</a:t>
          </a:r>
          <a:br>
            <a:rPr lang="de-DE" dirty="0"/>
          </a:br>
          <a:r>
            <a:rPr lang="de-DE" dirty="0" smtClean="0"/>
            <a:t>Familiengottesdienste</a:t>
          </a:r>
        </a:p>
        <a:p>
          <a:r>
            <a:rPr lang="de-DE" dirty="0" smtClean="0"/>
            <a:t>Kar- und Ostertage </a:t>
          </a:r>
          <a:r>
            <a:rPr lang="de-DE" dirty="0"/>
            <a:t/>
          </a:r>
          <a:br>
            <a:rPr lang="de-DE" dirty="0"/>
          </a:br>
          <a:r>
            <a:rPr lang="de-DE" dirty="0"/>
            <a:t>Lagerfeuergottesdienst</a:t>
          </a:r>
        </a:p>
      </dgm:t>
    </dgm:pt>
    <dgm:pt modelId="{B20E0664-6B56-42BA-B757-7302AE6BF7C8}" type="parTrans" cxnId="{BBA71C16-5591-4449-9EDB-05F54315B1E7}">
      <dgm:prSet/>
      <dgm:spPr/>
      <dgm:t>
        <a:bodyPr/>
        <a:lstStyle/>
        <a:p>
          <a:endParaRPr lang="de-DE"/>
        </a:p>
      </dgm:t>
    </dgm:pt>
    <dgm:pt modelId="{489F1EC8-A70B-4863-824B-AD40A5F62584}" type="sibTrans" cxnId="{BBA71C16-5591-4449-9EDB-05F54315B1E7}">
      <dgm:prSet/>
      <dgm:spPr/>
      <dgm:t>
        <a:bodyPr/>
        <a:lstStyle/>
        <a:p>
          <a:endParaRPr lang="de-DE"/>
        </a:p>
      </dgm:t>
    </dgm:pt>
    <dgm:pt modelId="{F3B02FCD-ADBB-40F1-9375-F25A00839A1E}">
      <dgm:prSet/>
      <dgm:spPr/>
      <dgm:t>
        <a:bodyPr/>
        <a:lstStyle/>
        <a:p>
          <a:r>
            <a:rPr lang="de-DE" dirty="0"/>
            <a:t>3 Kindertreffen:</a:t>
          </a:r>
          <a:br>
            <a:rPr lang="de-DE" dirty="0"/>
          </a:br>
          <a:r>
            <a:rPr lang="de-DE" dirty="0"/>
            <a:t>Taufe</a:t>
          </a:r>
          <a:br>
            <a:rPr lang="de-DE" dirty="0"/>
          </a:br>
          <a:r>
            <a:rPr lang="de-DE" dirty="0"/>
            <a:t>Eucharistie</a:t>
          </a:r>
          <a:br>
            <a:rPr lang="de-DE" dirty="0"/>
          </a:br>
          <a:r>
            <a:rPr lang="de-DE" dirty="0"/>
            <a:t>Versöhnung</a:t>
          </a:r>
        </a:p>
      </dgm:t>
    </dgm:pt>
    <dgm:pt modelId="{D184560C-E6E7-4A46-9CBF-B0BEB8A0C69E}" type="parTrans" cxnId="{856C07A9-3AD0-4867-B8EC-943DA93617E8}">
      <dgm:prSet/>
      <dgm:spPr/>
      <dgm:t>
        <a:bodyPr/>
        <a:lstStyle/>
        <a:p>
          <a:endParaRPr lang="de-DE"/>
        </a:p>
      </dgm:t>
    </dgm:pt>
    <dgm:pt modelId="{8FE9A3AD-D046-4A2D-B7C8-841D828A6E99}" type="sibTrans" cxnId="{856C07A9-3AD0-4867-B8EC-943DA93617E8}">
      <dgm:prSet/>
      <dgm:spPr/>
      <dgm:t>
        <a:bodyPr/>
        <a:lstStyle/>
        <a:p>
          <a:endParaRPr lang="de-DE"/>
        </a:p>
      </dgm:t>
    </dgm:pt>
    <dgm:pt modelId="{97EA1022-B279-46C1-93AB-7819E857DFA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de-DE" dirty="0"/>
            <a:t>Anmeldung</a:t>
          </a:r>
          <a:br>
            <a:rPr lang="de-DE" dirty="0"/>
          </a:br>
          <a:r>
            <a:rPr lang="de-DE" dirty="0" smtClean="0"/>
            <a:t>Elternstammtisch </a:t>
          </a:r>
          <a:r>
            <a:rPr lang="de-DE" dirty="0"/>
            <a:t/>
          </a:r>
          <a:br>
            <a:rPr lang="de-DE" dirty="0"/>
          </a:br>
          <a:r>
            <a:rPr lang="de-DE" dirty="0"/>
            <a:t>Elternabende</a:t>
          </a:r>
          <a:br>
            <a:rPr lang="de-DE" dirty="0"/>
          </a:br>
          <a:r>
            <a:rPr lang="de-DE" dirty="0"/>
            <a:t>Gewandausgabe</a:t>
          </a:r>
        </a:p>
      </dgm:t>
    </dgm:pt>
    <dgm:pt modelId="{ECFBE2ED-5E6A-4EEB-997D-E5989670A666}" type="parTrans" cxnId="{962F5594-4452-4DC4-8AA5-20C54546F728}">
      <dgm:prSet/>
      <dgm:spPr/>
      <dgm:t>
        <a:bodyPr/>
        <a:lstStyle/>
        <a:p>
          <a:endParaRPr lang="de-DE"/>
        </a:p>
      </dgm:t>
    </dgm:pt>
    <dgm:pt modelId="{50995000-795D-46DE-82BE-B170F973F38A}" type="sibTrans" cxnId="{962F5594-4452-4DC4-8AA5-20C54546F728}">
      <dgm:prSet/>
      <dgm:spPr/>
      <dgm:t>
        <a:bodyPr/>
        <a:lstStyle/>
        <a:p>
          <a:endParaRPr lang="de-DE"/>
        </a:p>
      </dgm:t>
    </dgm:pt>
    <dgm:pt modelId="{43D95F6A-266A-4F3B-BDDA-7F41E71FCC0A}" type="pres">
      <dgm:prSet presAssocID="{47511815-83D1-495C-BC46-FCDE96FDBFC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23CD30BC-7EB6-4A06-A010-EB4CC202113C}" type="pres">
      <dgm:prSet presAssocID="{E3E1DE1F-31F0-4F26-A824-1630F10713A0}" presName="vertOne" presStyleCnt="0"/>
      <dgm:spPr/>
    </dgm:pt>
    <dgm:pt modelId="{E8069FD0-450B-40EF-9AD0-29EE0A348971}" type="pres">
      <dgm:prSet presAssocID="{E3E1DE1F-31F0-4F26-A824-1630F10713A0}" presName="txOne" presStyleLbl="node0" presStyleIdx="0" presStyleCnt="2" custScaleY="60805" custLinFactNeighborX="-18865" custLinFactNeighborY="-5124">
        <dgm:presLayoutVars>
          <dgm:chPref val="3"/>
        </dgm:presLayoutVars>
      </dgm:prSet>
      <dgm:spPr>
        <a:prstGeom prst="triangle">
          <a:avLst/>
        </a:prstGeom>
      </dgm:spPr>
      <dgm:t>
        <a:bodyPr/>
        <a:lstStyle/>
        <a:p>
          <a:endParaRPr lang="de-DE"/>
        </a:p>
      </dgm:t>
    </dgm:pt>
    <dgm:pt modelId="{53D0AD52-7C53-465F-AA3B-F15B8AE03682}" type="pres">
      <dgm:prSet presAssocID="{E3E1DE1F-31F0-4F26-A824-1630F10713A0}" presName="parTransOne" presStyleCnt="0"/>
      <dgm:spPr/>
    </dgm:pt>
    <dgm:pt modelId="{8F4BF5AB-CC17-47C6-9033-46C99889AD82}" type="pres">
      <dgm:prSet presAssocID="{E3E1DE1F-31F0-4F26-A824-1630F10713A0}" presName="horzOne" presStyleCnt="0"/>
      <dgm:spPr/>
    </dgm:pt>
    <dgm:pt modelId="{B52BBB9C-CC38-4F5D-A043-4076B975D504}" type="pres">
      <dgm:prSet presAssocID="{9FB7413C-2797-4861-BB16-49B768B45D40}" presName="vertTwo" presStyleCnt="0"/>
      <dgm:spPr/>
    </dgm:pt>
    <dgm:pt modelId="{F3D22FB4-47BB-4389-8B43-82C7252A0608}" type="pres">
      <dgm:prSet presAssocID="{9FB7413C-2797-4861-BB16-49B768B45D40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2AF28373-2922-4A19-9297-0C414E8F44F5}" type="pres">
      <dgm:prSet presAssocID="{9FB7413C-2797-4861-BB16-49B768B45D40}" presName="horzTwo" presStyleCnt="0"/>
      <dgm:spPr/>
    </dgm:pt>
    <dgm:pt modelId="{2AE3EA79-F3DD-41AF-867A-85FF1E620872}" type="pres">
      <dgm:prSet presAssocID="{C458FDC5-5D0E-4E69-83E9-EA947310774C}" presName="sibSpaceTwo" presStyleCnt="0"/>
      <dgm:spPr/>
    </dgm:pt>
    <dgm:pt modelId="{7EE7E5D9-649E-4F00-9F98-5AA3A7CB1EE9}" type="pres">
      <dgm:prSet presAssocID="{8B4A146C-1EB7-488D-83BC-B91479CE1BDB}" presName="vertTwo" presStyleCnt="0"/>
      <dgm:spPr/>
    </dgm:pt>
    <dgm:pt modelId="{50A68EA9-91C0-4034-97D9-37587AFA2361}" type="pres">
      <dgm:prSet presAssocID="{8B4A146C-1EB7-488D-83BC-B91479CE1BDB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5F3DA32-5D5B-4D0F-98E7-B304DD6C768B}" type="pres">
      <dgm:prSet presAssocID="{8B4A146C-1EB7-488D-83BC-B91479CE1BDB}" presName="horzTwo" presStyleCnt="0"/>
      <dgm:spPr/>
    </dgm:pt>
    <dgm:pt modelId="{B710FEAB-F057-4A50-9673-1EE425D7935D}" type="pres">
      <dgm:prSet presAssocID="{489F1EC8-A70B-4863-824B-AD40A5F62584}" presName="sibSpaceTwo" presStyleCnt="0"/>
      <dgm:spPr/>
    </dgm:pt>
    <dgm:pt modelId="{4690615A-3DAD-4535-8BE5-B4FB0E9FBFB2}" type="pres">
      <dgm:prSet presAssocID="{F3B02FCD-ADBB-40F1-9375-F25A00839A1E}" presName="vertTwo" presStyleCnt="0"/>
      <dgm:spPr/>
    </dgm:pt>
    <dgm:pt modelId="{B648A6DA-2174-49C6-B00F-EFCABB178355}" type="pres">
      <dgm:prSet presAssocID="{F3B02FCD-ADBB-40F1-9375-F25A00839A1E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09306F37-F826-4389-8E13-0E87B91E4EAB}" type="pres">
      <dgm:prSet presAssocID="{F3B02FCD-ADBB-40F1-9375-F25A00839A1E}" presName="horzTwo" presStyleCnt="0"/>
      <dgm:spPr/>
    </dgm:pt>
    <dgm:pt modelId="{2FD180C9-B02B-45A5-8045-3C65F4E05133}" type="pres">
      <dgm:prSet presAssocID="{2752980E-0EDA-48BC-AFE3-9478D246C88B}" presName="sibSpaceOne" presStyleCnt="0"/>
      <dgm:spPr/>
    </dgm:pt>
    <dgm:pt modelId="{49EEE9FC-6E00-459C-AEBE-89C74E264424}" type="pres">
      <dgm:prSet presAssocID="{97EA1022-B279-46C1-93AB-7819E857DFA4}" presName="vertOne" presStyleCnt="0"/>
      <dgm:spPr/>
    </dgm:pt>
    <dgm:pt modelId="{43753D30-2BF3-4FE4-B0EB-849752CB643C}" type="pres">
      <dgm:prSet presAssocID="{97EA1022-B279-46C1-93AB-7819E857DFA4}" presName="txOne" presStyleLbl="node0" presStyleIdx="1" presStyleCnt="2" custLinFactNeighborX="138" custLinFactNeighborY="72607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877E118E-CAD1-4342-B71A-16FEB38ED29C}" type="pres">
      <dgm:prSet presAssocID="{97EA1022-B279-46C1-93AB-7819E857DFA4}" presName="horzOne" presStyleCnt="0"/>
      <dgm:spPr/>
    </dgm:pt>
  </dgm:ptLst>
  <dgm:cxnLst>
    <dgm:cxn modelId="{3A8ACC3E-D9F7-4E2D-B408-8F001FA7FE49}" type="presOf" srcId="{47511815-83D1-495C-BC46-FCDE96FDBFCF}" destId="{43D95F6A-266A-4F3B-BDDA-7F41E71FCC0A}" srcOrd="0" destOrd="0" presId="urn:microsoft.com/office/officeart/2005/8/layout/hierarchy4"/>
    <dgm:cxn modelId="{683C72DD-5A7A-4521-B67B-E984A911396C}" srcId="{E3E1DE1F-31F0-4F26-A824-1630F10713A0}" destId="{9FB7413C-2797-4861-BB16-49B768B45D40}" srcOrd="0" destOrd="0" parTransId="{E3827605-CF35-4B87-B201-615AD167ECFE}" sibTransId="{C458FDC5-5D0E-4E69-83E9-EA947310774C}"/>
    <dgm:cxn modelId="{9F138201-F094-4B04-8AB6-90AE309B93C6}" srcId="{47511815-83D1-495C-BC46-FCDE96FDBFCF}" destId="{E3E1DE1F-31F0-4F26-A824-1630F10713A0}" srcOrd="0" destOrd="0" parTransId="{1974EAC8-B39E-4BAA-BBB1-FDD457BF88E9}" sibTransId="{2752980E-0EDA-48BC-AFE3-9478D246C88B}"/>
    <dgm:cxn modelId="{5918E99B-2E2C-448F-BBE5-C24B0D22BB42}" type="presOf" srcId="{9FB7413C-2797-4861-BB16-49B768B45D40}" destId="{F3D22FB4-47BB-4389-8B43-82C7252A0608}" srcOrd="0" destOrd="0" presId="urn:microsoft.com/office/officeart/2005/8/layout/hierarchy4"/>
    <dgm:cxn modelId="{7FC08AFC-6A13-4F65-B749-52FA723B86F4}" type="presOf" srcId="{E3E1DE1F-31F0-4F26-A824-1630F10713A0}" destId="{E8069FD0-450B-40EF-9AD0-29EE0A348971}" srcOrd="0" destOrd="0" presId="urn:microsoft.com/office/officeart/2005/8/layout/hierarchy4"/>
    <dgm:cxn modelId="{2995255D-1C93-460F-B927-C67E7F0C8B41}" type="presOf" srcId="{8B4A146C-1EB7-488D-83BC-B91479CE1BDB}" destId="{50A68EA9-91C0-4034-97D9-37587AFA2361}" srcOrd="0" destOrd="0" presId="urn:microsoft.com/office/officeart/2005/8/layout/hierarchy4"/>
    <dgm:cxn modelId="{FA5D1AA5-41C9-4184-898E-768863637532}" type="presOf" srcId="{97EA1022-B279-46C1-93AB-7819E857DFA4}" destId="{43753D30-2BF3-4FE4-B0EB-849752CB643C}" srcOrd="0" destOrd="0" presId="urn:microsoft.com/office/officeart/2005/8/layout/hierarchy4"/>
    <dgm:cxn modelId="{856C07A9-3AD0-4867-B8EC-943DA93617E8}" srcId="{E3E1DE1F-31F0-4F26-A824-1630F10713A0}" destId="{F3B02FCD-ADBB-40F1-9375-F25A00839A1E}" srcOrd="2" destOrd="0" parTransId="{D184560C-E6E7-4A46-9CBF-B0BEB8A0C69E}" sibTransId="{8FE9A3AD-D046-4A2D-B7C8-841D828A6E99}"/>
    <dgm:cxn modelId="{AC1957C9-CAF1-47E9-979C-63E629CA1E94}" type="presOf" srcId="{F3B02FCD-ADBB-40F1-9375-F25A00839A1E}" destId="{B648A6DA-2174-49C6-B00F-EFCABB178355}" srcOrd="0" destOrd="0" presId="urn:microsoft.com/office/officeart/2005/8/layout/hierarchy4"/>
    <dgm:cxn modelId="{BBA71C16-5591-4449-9EDB-05F54315B1E7}" srcId="{E3E1DE1F-31F0-4F26-A824-1630F10713A0}" destId="{8B4A146C-1EB7-488D-83BC-B91479CE1BDB}" srcOrd="1" destOrd="0" parTransId="{B20E0664-6B56-42BA-B757-7302AE6BF7C8}" sibTransId="{489F1EC8-A70B-4863-824B-AD40A5F62584}"/>
    <dgm:cxn modelId="{962F5594-4452-4DC4-8AA5-20C54546F728}" srcId="{47511815-83D1-495C-BC46-FCDE96FDBFCF}" destId="{97EA1022-B279-46C1-93AB-7819E857DFA4}" srcOrd="1" destOrd="0" parTransId="{ECFBE2ED-5E6A-4EEB-997D-E5989670A666}" sibTransId="{50995000-795D-46DE-82BE-B170F973F38A}"/>
    <dgm:cxn modelId="{D72A617A-B194-4672-B2F5-BCBEDC901041}" type="presParOf" srcId="{43D95F6A-266A-4F3B-BDDA-7F41E71FCC0A}" destId="{23CD30BC-7EB6-4A06-A010-EB4CC202113C}" srcOrd="0" destOrd="0" presId="urn:microsoft.com/office/officeart/2005/8/layout/hierarchy4"/>
    <dgm:cxn modelId="{332E6C6F-1AB3-49B5-93EA-056C1F572A05}" type="presParOf" srcId="{23CD30BC-7EB6-4A06-A010-EB4CC202113C}" destId="{E8069FD0-450B-40EF-9AD0-29EE0A348971}" srcOrd="0" destOrd="0" presId="urn:microsoft.com/office/officeart/2005/8/layout/hierarchy4"/>
    <dgm:cxn modelId="{507A1CDA-793B-46A7-8BC1-DBAC5A029F0C}" type="presParOf" srcId="{23CD30BC-7EB6-4A06-A010-EB4CC202113C}" destId="{53D0AD52-7C53-465F-AA3B-F15B8AE03682}" srcOrd="1" destOrd="0" presId="urn:microsoft.com/office/officeart/2005/8/layout/hierarchy4"/>
    <dgm:cxn modelId="{D0B910D5-A9E8-4B91-96F6-B39B7F1213A4}" type="presParOf" srcId="{23CD30BC-7EB6-4A06-A010-EB4CC202113C}" destId="{8F4BF5AB-CC17-47C6-9033-46C99889AD82}" srcOrd="2" destOrd="0" presId="urn:microsoft.com/office/officeart/2005/8/layout/hierarchy4"/>
    <dgm:cxn modelId="{D052E2DE-8FCF-4B6D-A7C0-2EA27E00651B}" type="presParOf" srcId="{8F4BF5AB-CC17-47C6-9033-46C99889AD82}" destId="{B52BBB9C-CC38-4F5D-A043-4076B975D504}" srcOrd="0" destOrd="0" presId="urn:microsoft.com/office/officeart/2005/8/layout/hierarchy4"/>
    <dgm:cxn modelId="{88676984-4F72-4899-A991-E4C9A05F9F80}" type="presParOf" srcId="{B52BBB9C-CC38-4F5D-A043-4076B975D504}" destId="{F3D22FB4-47BB-4389-8B43-82C7252A0608}" srcOrd="0" destOrd="0" presId="urn:microsoft.com/office/officeart/2005/8/layout/hierarchy4"/>
    <dgm:cxn modelId="{DED3AC8D-C00D-4553-82D8-5329F6D402F1}" type="presParOf" srcId="{B52BBB9C-CC38-4F5D-A043-4076B975D504}" destId="{2AF28373-2922-4A19-9297-0C414E8F44F5}" srcOrd="1" destOrd="0" presId="urn:microsoft.com/office/officeart/2005/8/layout/hierarchy4"/>
    <dgm:cxn modelId="{85EC921A-77C0-4762-A721-C9E09822DDBF}" type="presParOf" srcId="{8F4BF5AB-CC17-47C6-9033-46C99889AD82}" destId="{2AE3EA79-F3DD-41AF-867A-85FF1E620872}" srcOrd="1" destOrd="0" presId="urn:microsoft.com/office/officeart/2005/8/layout/hierarchy4"/>
    <dgm:cxn modelId="{E6A1F2BA-5D51-466D-A4F1-7B1C91E34AD5}" type="presParOf" srcId="{8F4BF5AB-CC17-47C6-9033-46C99889AD82}" destId="{7EE7E5D9-649E-4F00-9F98-5AA3A7CB1EE9}" srcOrd="2" destOrd="0" presId="urn:microsoft.com/office/officeart/2005/8/layout/hierarchy4"/>
    <dgm:cxn modelId="{E349A3AE-3AE0-4EF6-B498-892B487CA062}" type="presParOf" srcId="{7EE7E5D9-649E-4F00-9F98-5AA3A7CB1EE9}" destId="{50A68EA9-91C0-4034-97D9-37587AFA2361}" srcOrd="0" destOrd="0" presId="urn:microsoft.com/office/officeart/2005/8/layout/hierarchy4"/>
    <dgm:cxn modelId="{10BEB2BE-74CA-4E0D-AA09-96C94E7D81E7}" type="presParOf" srcId="{7EE7E5D9-649E-4F00-9F98-5AA3A7CB1EE9}" destId="{35F3DA32-5D5B-4D0F-98E7-B304DD6C768B}" srcOrd="1" destOrd="0" presId="urn:microsoft.com/office/officeart/2005/8/layout/hierarchy4"/>
    <dgm:cxn modelId="{175AF95B-80DE-41B4-8E55-37A964E37C6A}" type="presParOf" srcId="{8F4BF5AB-CC17-47C6-9033-46C99889AD82}" destId="{B710FEAB-F057-4A50-9673-1EE425D7935D}" srcOrd="3" destOrd="0" presId="urn:microsoft.com/office/officeart/2005/8/layout/hierarchy4"/>
    <dgm:cxn modelId="{E8425DBA-AC75-4AE6-A675-34AC0EC90400}" type="presParOf" srcId="{8F4BF5AB-CC17-47C6-9033-46C99889AD82}" destId="{4690615A-3DAD-4535-8BE5-B4FB0E9FBFB2}" srcOrd="4" destOrd="0" presId="urn:microsoft.com/office/officeart/2005/8/layout/hierarchy4"/>
    <dgm:cxn modelId="{D173AC32-23A7-4825-9A1E-424AD781170F}" type="presParOf" srcId="{4690615A-3DAD-4535-8BE5-B4FB0E9FBFB2}" destId="{B648A6DA-2174-49C6-B00F-EFCABB178355}" srcOrd="0" destOrd="0" presId="urn:microsoft.com/office/officeart/2005/8/layout/hierarchy4"/>
    <dgm:cxn modelId="{68CAF5EB-2B36-44BA-BEC0-D750E8E7CBE2}" type="presParOf" srcId="{4690615A-3DAD-4535-8BE5-B4FB0E9FBFB2}" destId="{09306F37-F826-4389-8E13-0E87B91E4EAB}" srcOrd="1" destOrd="0" presId="urn:microsoft.com/office/officeart/2005/8/layout/hierarchy4"/>
    <dgm:cxn modelId="{BD391345-9754-44A6-8E70-4B7A50BAE195}" type="presParOf" srcId="{43D95F6A-266A-4F3B-BDDA-7F41E71FCC0A}" destId="{2FD180C9-B02B-45A5-8045-3C65F4E05133}" srcOrd="1" destOrd="0" presId="urn:microsoft.com/office/officeart/2005/8/layout/hierarchy4"/>
    <dgm:cxn modelId="{8ED0F1DA-09BC-4EDC-9542-661E64FB2A70}" type="presParOf" srcId="{43D95F6A-266A-4F3B-BDDA-7F41E71FCC0A}" destId="{49EEE9FC-6E00-459C-AEBE-89C74E264424}" srcOrd="2" destOrd="0" presId="urn:microsoft.com/office/officeart/2005/8/layout/hierarchy4"/>
    <dgm:cxn modelId="{73EBED3C-628B-499B-AA71-DA6B716A23E2}" type="presParOf" srcId="{49EEE9FC-6E00-459C-AEBE-89C74E264424}" destId="{43753D30-2BF3-4FE4-B0EB-849752CB643C}" srcOrd="0" destOrd="0" presId="urn:microsoft.com/office/officeart/2005/8/layout/hierarchy4"/>
    <dgm:cxn modelId="{75D71A60-A1EA-4774-A047-015587C74D6F}" type="presParOf" srcId="{49EEE9FC-6E00-459C-AEBE-89C74E264424}" destId="{877E118E-CAD1-4342-B71A-16FEB38ED29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69FD0-450B-40EF-9AD0-29EE0A348971}">
      <dsp:nvSpPr>
        <dsp:cNvPr id="0" name=""/>
        <dsp:cNvSpPr/>
      </dsp:nvSpPr>
      <dsp:spPr>
        <a:xfrm>
          <a:off x="0" y="0"/>
          <a:ext cx="6983417" cy="144524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/>
            <a:t>Erstkommunion-Feier</a:t>
          </a:r>
        </a:p>
      </dsp:txBody>
      <dsp:txXfrm>
        <a:off x="1745854" y="722624"/>
        <a:ext cx="3491709" cy="722624"/>
      </dsp:txXfrm>
    </dsp:sp>
    <dsp:sp modelId="{F3D22FB4-47BB-4389-8B43-82C7252A0608}">
      <dsp:nvSpPr>
        <dsp:cNvPr id="0" name=""/>
        <dsp:cNvSpPr/>
      </dsp:nvSpPr>
      <dsp:spPr>
        <a:xfrm>
          <a:off x="3287" y="1754370"/>
          <a:ext cx="2204361" cy="2376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6 Familieneinheiten aus dem Buch „Gott lädt uns alle ein“</a:t>
          </a:r>
        </a:p>
      </dsp:txBody>
      <dsp:txXfrm>
        <a:off x="67851" y="1818934"/>
        <a:ext cx="2075233" cy="2247730"/>
      </dsp:txXfrm>
    </dsp:sp>
    <dsp:sp modelId="{50A68EA9-91C0-4034-97D9-37587AFA2361}">
      <dsp:nvSpPr>
        <dsp:cNvPr id="0" name=""/>
        <dsp:cNvSpPr/>
      </dsp:nvSpPr>
      <dsp:spPr>
        <a:xfrm>
          <a:off x="2392815" y="1754370"/>
          <a:ext cx="2204361" cy="2376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 Gottesdienste: </a:t>
          </a:r>
          <a:br>
            <a:rPr lang="de-DE" sz="1600" kern="1200" dirty="0"/>
          </a:br>
          <a:r>
            <a:rPr lang="de-DE" sz="1600" kern="1200" dirty="0"/>
            <a:t>Eröffnungsgottesdienst</a:t>
          </a:r>
          <a:br>
            <a:rPr lang="de-DE" sz="1600" kern="1200" dirty="0"/>
          </a:br>
          <a:r>
            <a:rPr lang="de-DE" sz="1600" kern="1200" dirty="0" smtClean="0"/>
            <a:t>Familiengottesdienste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Kar- und Ostertage </a:t>
          </a:r>
          <a:r>
            <a:rPr lang="de-DE" sz="1600" kern="1200" dirty="0"/>
            <a:t/>
          </a:r>
          <a:br>
            <a:rPr lang="de-DE" sz="1600" kern="1200" dirty="0"/>
          </a:br>
          <a:r>
            <a:rPr lang="de-DE" sz="1600" kern="1200" dirty="0"/>
            <a:t>Lagerfeuergottesdienst</a:t>
          </a:r>
        </a:p>
      </dsp:txBody>
      <dsp:txXfrm>
        <a:off x="2457379" y="1818934"/>
        <a:ext cx="2075233" cy="2247730"/>
      </dsp:txXfrm>
    </dsp:sp>
    <dsp:sp modelId="{B648A6DA-2174-49C6-B00F-EFCABB178355}">
      <dsp:nvSpPr>
        <dsp:cNvPr id="0" name=""/>
        <dsp:cNvSpPr/>
      </dsp:nvSpPr>
      <dsp:spPr>
        <a:xfrm>
          <a:off x="4782344" y="1754370"/>
          <a:ext cx="2204361" cy="2376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3 Kindertreffen:</a:t>
          </a:r>
          <a:br>
            <a:rPr lang="de-DE" sz="1600" kern="1200" dirty="0"/>
          </a:br>
          <a:r>
            <a:rPr lang="de-DE" sz="1600" kern="1200" dirty="0"/>
            <a:t>Taufe</a:t>
          </a:r>
          <a:br>
            <a:rPr lang="de-DE" sz="1600" kern="1200" dirty="0"/>
          </a:br>
          <a:r>
            <a:rPr lang="de-DE" sz="1600" kern="1200" dirty="0"/>
            <a:t>Eucharistie</a:t>
          </a:r>
          <a:br>
            <a:rPr lang="de-DE" sz="1600" kern="1200" dirty="0"/>
          </a:br>
          <a:r>
            <a:rPr lang="de-DE" sz="1600" kern="1200" dirty="0"/>
            <a:t>Versöhnung</a:t>
          </a:r>
        </a:p>
      </dsp:txBody>
      <dsp:txXfrm>
        <a:off x="4846908" y="1818934"/>
        <a:ext cx="2075233" cy="2247730"/>
      </dsp:txXfrm>
    </dsp:sp>
    <dsp:sp modelId="{43753D30-2BF3-4FE4-B0EB-849752CB643C}">
      <dsp:nvSpPr>
        <dsp:cNvPr id="0" name=""/>
        <dsp:cNvSpPr/>
      </dsp:nvSpPr>
      <dsp:spPr>
        <a:xfrm>
          <a:off x="7360080" y="1726799"/>
          <a:ext cx="2204361" cy="2376858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/>
            <a:t>Anmeldung</a:t>
          </a:r>
          <a:br>
            <a:rPr lang="de-DE" sz="2100" kern="1200" dirty="0"/>
          </a:br>
          <a:r>
            <a:rPr lang="de-DE" sz="2100" kern="1200" dirty="0" smtClean="0"/>
            <a:t>Elternstammtisch </a:t>
          </a:r>
          <a:r>
            <a:rPr lang="de-DE" sz="2100" kern="1200" dirty="0"/>
            <a:t/>
          </a:r>
          <a:br>
            <a:rPr lang="de-DE" sz="2100" kern="1200" dirty="0"/>
          </a:br>
          <a:r>
            <a:rPr lang="de-DE" sz="2100" kern="1200" dirty="0"/>
            <a:t>Elternabende</a:t>
          </a:r>
          <a:br>
            <a:rPr lang="de-DE" sz="2100" kern="1200" dirty="0"/>
          </a:br>
          <a:r>
            <a:rPr lang="de-DE" sz="2100" kern="1200" dirty="0"/>
            <a:t>Gewandausgabe</a:t>
          </a:r>
        </a:p>
      </dsp:txBody>
      <dsp:txXfrm>
        <a:off x="7424644" y="1791363"/>
        <a:ext cx="2075233" cy="2247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6AD2A-BC8D-4C8F-B1C1-696DEE59E324}" type="datetimeFigureOut">
              <a:rPr lang="de-DE" smtClean="0"/>
              <a:t>07.11.2023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BB90-39F2-4A84-B412-C5B9449212B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67682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176A1-CD4A-4841-BF4D-F8E521DAE11E}" type="datetimeFigureOut">
              <a:rPr lang="de-DE" smtClean="0"/>
              <a:t>07.11.2023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B4C82-0EF0-4AB3-B31E-B77AF85F4E0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24068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 txBox="1">
            <a:spLocks/>
          </p:cNvSpPr>
          <p:nvPr userDrawn="1"/>
        </p:nvSpPr>
        <p:spPr>
          <a:xfrm>
            <a:off x="576649" y="517933"/>
            <a:ext cx="11104605" cy="5517108"/>
          </a:xfrm>
          <a:prstGeom prst="rect">
            <a:avLst/>
          </a:prstGeom>
          <a:solidFill>
            <a:srgbClr val="FFB300"/>
          </a:solidFill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5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2000" dirty="0"/>
          </a:p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39107"/>
          </a:xfrm>
        </p:spPr>
        <p:txBody>
          <a:bodyPr anchor="b"/>
          <a:lstStyle>
            <a:lvl1pPr algn="l">
              <a:defRPr sz="6000" b="1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926734"/>
            <a:ext cx="9144000" cy="479854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98614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2922716" y="3460829"/>
            <a:ext cx="6196408" cy="251477"/>
          </a:xfrm>
        </p:spPr>
        <p:txBody>
          <a:bodyPr>
            <a:normAutofit/>
          </a:bodyPr>
          <a:lstStyle>
            <a:lvl1pPr>
              <a:defRPr sz="1100" b="1" spc="110" baseline="0">
                <a:solidFill>
                  <a:srgbClr val="E6E6E6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20" name="Inhaltsplatzhalter 2"/>
          <p:cNvSpPr>
            <a:spLocks noGrp="1"/>
          </p:cNvSpPr>
          <p:nvPr>
            <p:ph idx="1"/>
          </p:nvPr>
        </p:nvSpPr>
        <p:spPr>
          <a:xfrm>
            <a:off x="838200" y="2044699"/>
            <a:ext cx="9564445" cy="4132263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F328DA9-8E7C-43DC-9845-EB254DBAD80E}" type="datetime1">
              <a:rPr lang="de-DE" smtClean="0"/>
              <a:t>07.11.2023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1" name="Abgerundetes Rechteck 20"/>
          <p:cNvSpPr/>
          <p:nvPr userDrawn="1"/>
        </p:nvSpPr>
        <p:spPr>
          <a:xfrm>
            <a:off x="10992346" y="-203254"/>
            <a:ext cx="528506" cy="783604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bg1"/>
              </a:solidFill>
              <a:latin typeface="Frutiger LT Pro 47 Light Cn" panose="020B0406020204020204" pitchFamily="34" charset="0"/>
            </a:endParaRPr>
          </a:p>
        </p:txBody>
      </p:sp>
      <p:sp>
        <p:nvSpPr>
          <p:cNvPr id="22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10890916" y="145989"/>
            <a:ext cx="731366" cy="39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31FBB0B0-B23B-4CAB-8EBF-5ACB36BED7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723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512541"/>
            <a:ext cx="9564445" cy="3664422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idx="10"/>
          </p:nvPr>
        </p:nvSpPr>
        <p:spPr>
          <a:xfrm>
            <a:off x="838200" y="1948357"/>
            <a:ext cx="9564445" cy="40172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B3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Textplatzhalter 18"/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2922716" y="3460829"/>
            <a:ext cx="6196408" cy="251477"/>
          </a:xfrm>
        </p:spPr>
        <p:txBody>
          <a:bodyPr>
            <a:normAutofit/>
          </a:bodyPr>
          <a:lstStyle>
            <a:lvl1pPr>
              <a:defRPr sz="1100" b="1" spc="110" baseline="0">
                <a:solidFill>
                  <a:srgbClr val="E6E6E6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278395"/>
            <a:ext cx="9411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ADE9797A-BD34-4CB5-93FA-055B831AF5BA}" type="datetime1">
              <a:rPr lang="de-DE" smtClean="0"/>
              <a:t>07.11.2023</a:t>
            </a:fld>
            <a:endParaRPr lang="de-DE" dirty="0"/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37038" y="627839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8" name="Abgerundetes Rechteck 17"/>
          <p:cNvSpPr/>
          <p:nvPr userDrawn="1"/>
        </p:nvSpPr>
        <p:spPr>
          <a:xfrm>
            <a:off x="10992346" y="-203254"/>
            <a:ext cx="528506" cy="783604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bg1"/>
              </a:solidFill>
              <a:latin typeface="Frutiger LT Pro 47 Light Cn" panose="020B0406020204020204" pitchFamily="34" charset="0"/>
            </a:endParaRPr>
          </a:p>
        </p:txBody>
      </p:sp>
      <p:sp>
        <p:nvSpPr>
          <p:cNvPr id="19" name="Abgerundetes Rechteck 18"/>
          <p:cNvSpPr/>
          <p:nvPr userDrawn="1"/>
        </p:nvSpPr>
        <p:spPr>
          <a:xfrm>
            <a:off x="10992346" y="-203254"/>
            <a:ext cx="528506" cy="783604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bg1"/>
              </a:solidFill>
              <a:latin typeface="Frutiger LT Pro 47 Light Cn" panose="020B0406020204020204" pitchFamily="34" charset="0"/>
            </a:endParaRPr>
          </a:p>
        </p:txBody>
      </p:sp>
      <p:sp>
        <p:nvSpPr>
          <p:cNvPr id="20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10890916" y="145989"/>
            <a:ext cx="731366" cy="39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31FBB0B0-B23B-4CAB-8EBF-5ACB36BED7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329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/>
          <p:cNvSpPr>
            <a:spLocks noGrp="1"/>
          </p:cNvSpPr>
          <p:nvPr>
            <p:ph sz="half" idx="13" hasCustomPrompt="1"/>
          </p:nvPr>
        </p:nvSpPr>
        <p:spPr>
          <a:xfrm>
            <a:off x="838199" y="517932"/>
            <a:ext cx="10521951" cy="56154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Bild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30351" y="4923873"/>
            <a:ext cx="6921671" cy="356581"/>
          </a:xfrm>
          <a:solidFill>
            <a:srgbClr val="38383E"/>
          </a:solidFill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9" name="Titel 1"/>
          <p:cNvSpPr txBox="1">
            <a:spLocks/>
          </p:cNvSpPr>
          <p:nvPr userDrawn="1"/>
        </p:nvSpPr>
        <p:spPr>
          <a:xfrm>
            <a:off x="1524000" y="3023286"/>
            <a:ext cx="6928022" cy="1862257"/>
          </a:xfrm>
          <a:prstGeom prst="rect">
            <a:avLst/>
          </a:prstGeom>
          <a:solidFill>
            <a:srgbClr val="E6E6E6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38383E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de-DE" sz="5400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185303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2130014"/>
            <a:ext cx="5181600" cy="4046948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2130014"/>
            <a:ext cx="5181600" cy="4046948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8" name="Rechteck 7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E6E6E6"/>
              </a:solidFill>
            </a:endParaRPr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2922716" y="3460829"/>
            <a:ext cx="6196408" cy="251477"/>
          </a:xfrm>
        </p:spPr>
        <p:txBody>
          <a:bodyPr>
            <a:normAutofit/>
          </a:bodyPr>
          <a:lstStyle>
            <a:lvl1pPr>
              <a:defRPr sz="1100" b="1" spc="110" baseline="0">
                <a:solidFill>
                  <a:srgbClr val="E6E6E6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5" name="Datumsplatzhalter 3"/>
          <p:cNvSpPr>
            <a:spLocks noGrp="1"/>
          </p:cNvSpPr>
          <p:nvPr>
            <p:ph type="dt" sz="half" idx="12"/>
          </p:nvPr>
        </p:nvSpPr>
        <p:spPr>
          <a:xfrm>
            <a:off x="838200" y="6278395"/>
            <a:ext cx="9411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DB31A378-4D41-462A-9658-03F1F4615BCF}" type="datetime1">
              <a:rPr lang="de-DE" smtClean="0"/>
              <a:t>07.11.2023</a:t>
            </a:fld>
            <a:endParaRPr lang="de-DE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37038" y="627839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8" name="Abgerundetes Rechteck 17"/>
          <p:cNvSpPr/>
          <p:nvPr userDrawn="1"/>
        </p:nvSpPr>
        <p:spPr>
          <a:xfrm>
            <a:off x="10992346" y="-203254"/>
            <a:ext cx="528506" cy="783604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bg1"/>
              </a:solidFill>
              <a:latin typeface="Frutiger LT Pro 47 Light Cn" panose="020B0406020204020204" pitchFamily="34" charset="0"/>
            </a:endParaRPr>
          </a:p>
        </p:txBody>
      </p:sp>
      <p:sp>
        <p:nvSpPr>
          <p:cNvPr id="1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10890916" y="145989"/>
            <a:ext cx="731366" cy="39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31FBB0B0-B23B-4CAB-8EBF-5ACB36BED7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176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184120"/>
            <a:ext cx="5157787" cy="65589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B3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969111"/>
            <a:ext cx="5157787" cy="2893807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0612" y="2184120"/>
            <a:ext cx="5183188" cy="65589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B3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969111"/>
            <a:ext cx="5183188" cy="2893807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838200" y="882127"/>
            <a:ext cx="9564445" cy="808561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E6E6E6"/>
              </a:solidFill>
            </a:endParaRPr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22716" y="3460829"/>
            <a:ext cx="6196408" cy="251477"/>
          </a:xfrm>
        </p:spPr>
        <p:txBody>
          <a:bodyPr>
            <a:normAutofit/>
          </a:bodyPr>
          <a:lstStyle>
            <a:lvl1pPr>
              <a:defRPr sz="1100" b="1" spc="110" baseline="0">
                <a:solidFill>
                  <a:srgbClr val="E6E6E6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5" name="Datumsplatzhalter 3"/>
          <p:cNvSpPr>
            <a:spLocks noGrp="1"/>
          </p:cNvSpPr>
          <p:nvPr>
            <p:ph type="dt" sz="half" idx="14"/>
          </p:nvPr>
        </p:nvSpPr>
        <p:spPr>
          <a:xfrm>
            <a:off x="838200" y="6278395"/>
            <a:ext cx="9411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C32E0C46-BE1C-456B-BEEC-E9AA5345B6F5}" type="datetime1">
              <a:rPr lang="de-DE" smtClean="0"/>
              <a:t>07.11.2023</a:t>
            </a:fld>
            <a:endParaRPr lang="de-DE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1837038" y="627839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7" name="Abgerundetes Rechteck 16"/>
          <p:cNvSpPr/>
          <p:nvPr userDrawn="1"/>
        </p:nvSpPr>
        <p:spPr>
          <a:xfrm>
            <a:off x="10992346" y="-203254"/>
            <a:ext cx="528506" cy="783604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bg1"/>
              </a:solidFill>
              <a:latin typeface="Frutiger LT Pro 47 Light Cn" panose="020B0406020204020204" pitchFamily="34" charset="0"/>
            </a:endParaRPr>
          </a:p>
        </p:txBody>
      </p:sp>
      <p:sp>
        <p:nvSpPr>
          <p:cNvPr id="18" name="Foliennummernplatzhalter 3"/>
          <p:cNvSpPr>
            <a:spLocks noGrp="1"/>
          </p:cNvSpPr>
          <p:nvPr>
            <p:ph type="sldNum" sz="quarter" idx="16"/>
          </p:nvPr>
        </p:nvSpPr>
        <p:spPr>
          <a:xfrm>
            <a:off x="10890916" y="145989"/>
            <a:ext cx="731366" cy="39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31FBB0B0-B23B-4CAB-8EBF-5ACB36BED7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599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 und Inhal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rgbClr val="E6E6E6"/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99897" y="826265"/>
            <a:ext cx="5050266" cy="504272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838199" y="2194560"/>
            <a:ext cx="3933825" cy="367442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E6E6E6"/>
              </a:solidFill>
            </a:endParaRPr>
          </a:p>
        </p:txBody>
      </p:sp>
      <p:sp>
        <p:nvSpPr>
          <p:cNvPr id="14" name="Textplatzhalter 18"/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2922716" y="3460829"/>
            <a:ext cx="6196408" cy="251477"/>
          </a:xfrm>
        </p:spPr>
        <p:txBody>
          <a:bodyPr>
            <a:normAutofit/>
          </a:bodyPr>
          <a:lstStyle>
            <a:lvl1pPr>
              <a:defRPr sz="1100" b="1" spc="110" baseline="0">
                <a:solidFill>
                  <a:srgbClr val="E6E6E6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5" name="Datumsplatzhalter 3"/>
          <p:cNvSpPr>
            <a:spLocks noGrp="1"/>
          </p:cNvSpPr>
          <p:nvPr>
            <p:ph type="dt" sz="half" idx="15"/>
          </p:nvPr>
        </p:nvSpPr>
        <p:spPr>
          <a:xfrm>
            <a:off x="838200" y="6278395"/>
            <a:ext cx="9411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1D67B4D1-E53A-4453-9908-8AE756036CEB}" type="datetime1">
              <a:rPr lang="de-DE" smtClean="0"/>
              <a:t>07.11.2023</a:t>
            </a:fld>
            <a:endParaRPr lang="de-DE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37038" y="627839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0" name="Abgerundetes Rechteck 19"/>
          <p:cNvSpPr/>
          <p:nvPr userDrawn="1"/>
        </p:nvSpPr>
        <p:spPr>
          <a:xfrm>
            <a:off x="10992346" y="-203254"/>
            <a:ext cx="528506" cy="783604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bg1"/>
              </a:solidFill>
              <a:latin typeface="Frutiger LT Pro 47 Light Cn" panose="020B0406020204020204" pitchFamily="34" charset="0"/>
            </a:endParaRPr>
          </a:p>
        </p:txBody>
      </p:sp>
      <p:sp>
        <p:nvSpPr>
          <p:cNvPr id="21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10890916" y="145989"/>
            <a:ext cx="731366" cy="39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31FBB0B0-B23B-4CAB-8EBF-5ACB36BED7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87080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194560"/>
            <a:ext cx="3932237" cy="367442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1" y="0"/>
            <a:ext cx="350974" cy="6858000"/>
          </a:xfrm>
          <a:prstGeom prst="rect">
            <a:avLst/>
          </a:prstGeom>
          <a:solidFill>
            <a:srgbClr val="3535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extplatzhalter 18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22716" y="3460829"/>
            <a:ext cx="6196408" cy="251477"/>
          </a:xfrm>
        </p:spPr>
        <p:txBody>
          <a:bodyPr>
            <a:normAutofit/>
          </a:bodyPr>
          <a:lstStyle>
            <a:lvl1pPr>
              <a:defRPr sz="1100" b="1" spc="110" baseline="0">
                <a:solidFill>
                  <a:srgbClr val="E6E6E6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14"/>
          </p:nvPr>
        </p:nvSpPr>
        <p:spPr>
          <a:xfrm>
            <a:off x="838200" y="6278395"/>
            <a:ext cx="9411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F5758BC5-78B2-414B-BCED-E0A37915067F}" type="datetime1">
              <a:rPr lang="de-DE" smtClean="0"/>
              <a:t>07.11.2023</a:t>
            </a:fld>
            <a:endParaRPr lang="de-DE" dirty="0"/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37038" y="627839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8" name="Abgerundetes Rechteck 17"/>
          <p:cNvSpPr/>
          <p:nvPr userDrawn="1"/>
        </p:nvSpPr>
        <p:spPr>
          <a:xfrm>
            <a:off x="10992346" y="-203254"/>
            <a:ext cx="528506" cy="783604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bg1"/>
              </a:solidFill>
              <a:latin typeface="Frutiger LT Pro 47 Light Cn" panose="020B0406020204020204" pitchFamily="34" charset="0"/>
            </a:endParaRPr>
          </a:p>
        </p:txBody>
      </p:sp>
      <p:sp>
        <p:nvSpPr>
          <p:cNvPr id="1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10890916" y="145989"/>
            <a:ext cx="731366" cy="39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1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31FBB0B0-B23B-4CAB-8EBF-5ACB36BED7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369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97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882127"/>
            <a:ext cx="9564445" cy="808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br>
              <a:rPr lang="de-DE" dirty="0"/>
            </a:b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5644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3" name="Fußzeilenplatzhalter 4"/>
          <p:cNvSpPr txBox="1">
            <a:spLocks/>
          </p:cNvSpPr>
          <p:nvPr userDrawn="1"/>
        </p:nvSpPr>
        <p:spPr>
          <a:xfrm>
            <a:off x="1887429" y="631067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38383E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278395"/>
            <a:ext cx="94117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fld id="{E5DD32FB-E4B1-428B-9CCD-CAEC5856E19D}" type="datetime1">
              <a:rPr lang="de-DE" smtClean="0"/>
              <a:t>07.11.2023</a:t>
            </a:fld>
            <a:endParaRPr lang="de-DE" dirty="0"/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37038" y="627839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38383E"/>
                </a:solidFill>
                <a:latin typeface="Arial Narrow" panose="020B060602020203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945" y="6278395"/>
            <a:ext cx="849309" cy="37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7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8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38383E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38383E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8383E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8383E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8383E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8383E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tefan.werner@drs.de" TargetMode="External"/><Relationship Id="rId2" Type="http://schemas.openxmlformats.org/officeDocument/2006/relationships/hyperlink" Target="https://www.seelsorgeeinheit-badwaldsee.d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tpeter.badwaldsee@drs.de" TargetMode="External"/><Relationship Id="rId4" Type="http://schemas.openxmlformats.org/officeDocument/2006/relationships/hyperlink" Target="mailto:verena.westhaeusser@drs.d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ordula.bulling@drs.de" TargetMode="External"/><Relationship Id="rId2" Type="http://schemas.openxmlformats.org/officeDocument/2006/relationships/hyperlink" Target="https://drs-map.viadesk.com/do/surveyfrontwrite?id=2497343-73757276657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eelsorgeeinheit-badwaldsee.de/newslette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Vorbereitung zur Erstkommunion </a:t>
            </a:r>
            <a:r>
              <a:rPr lang="de-DE" dirty="0" smtClean="0"/>
              <a:t>2024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Infoabend am 9</a:t>
            </a:r>
            <a:r>
              <a:rPr lang="de-DE" dirty="0" smtClean="0"/>
              <a:t>. November 2023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991" y="6117849"/>
            <a:ext cx="1275009" cy="86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3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Herzlich Willkommen!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Infoabend Erstkommunion </a:t>
            </a:r>
            <a:r>
              <a:rPr lang="de-DE" dirty="0" smtClean="0"/>
              <a:t>2023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04057"/>
            <a:ext cx="4993999" cy="3392870"/>
          </a:xfrm>
        </p:spPr>
      </p:pic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172" y="488363"/>
            <a:ext cx="4106785" cy="580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4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heute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Infoabend Erstkommunion </a:t>
            </a:r>
            <a:r>
              <a:rPr lang="de-DE" dirty="0" smtClean="0"/>
              <a:t>2023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de-DE" dirty="0"/>
              <a:t>Begrüßung</a:t>
            </a:r>
          </a:p>
          <a:p>
            <a:pPr marL="457200" indent="-457200">
              <a:buAutoNum type="arabicPeriod"/>
            </a:pPr>
            <a:r>
              <a:rPr lang="de-DE" dirty="0"/>
              <a:t>Vorstellung des Kommunionwegs</a:t>
            </a:r>
          </a:p>
          <a:p>
            <a:pPr marL="457200" indent="-457200">
              <a:buAutoNum type="arabicPeriod"/>
            </a:pPr>
            <a:r>
              <a:rPr lang="de-DE" dirty="0"/>
              <a:t>Familientreffen</a:t>
            </a:r>
          </a:p>
          <a:p>
            <a:pPr marL="457200" indent="-457200">
              <a:buAutoNum type="arabicPeriod"/>
            </a:pPr>
            <a:r>
              <a:rPr lang="de-DE" dirty="0" smtClean="0"/>
              <a:t>Informations- </a:t>
            </a:r>
            <a:r>
              <a:rPr lang="de-DE" dirty="0"/>
              <a:t>und Kommunikationskanäle</a:t>
            </a:r>
          </a:p>
          <a:p>
            <a:pPr marL="457200" indent="-457200">
              <a:buAutoNum type="arabicPeriod"/>
            </a:pPr>
            <a:r>
              <a:rPr lang="de-DE" dirty="0"/>
              <a:t>Anmeldung</a:t>
            </a:r>
          </a:p>
          <a:p>
            <a:pPr marL="457200" indent="-457200">
              <a:buAutoNum type="arabicPeriod"/>
            </a:pPr>
            <a:r>
              <a:rPr lang="de-DE" dirty="0" smtClean="0"/>
              <a:t>Terminübersicht</a:t>
            </a:r>
            <a:endParaRPr lang="de-DE" dirty="0"/>
          </a:p>
          <a:p>
            <a:pPr marL="457200" indent="-457200">
              <a:buAutoNum type="arabicPeriod"/>
            </a:pPr>
            <a:r>
              <a:rPr lang="de-DE" dirty="0"/>
              <a:t>Rückfragen</a:t>
            </a:r>
          </a:p>
          <a:p>
            <a:pPr marL="457200" indent="-457200">
              <a:buAutoNum type="arabicPeriod"/>
            </a:pPr>
            <a:r>
              <a:rPr lang="de-DE" dirty="0"/>
              <a:t>Gruppenfindung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461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 Vorstellung des Kommunionwegs </a:t>
            </a:r>
            <a:r>
              <a:rPr lang="de-DE" dirty="0" smtClean="0"/>
              <a:t>2024 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2. Vorstellung des Kommunionwegs </a:t>
            </a:r>
            <a:r>
              <a:rPr lang="de-DE" dirty="0" smtClean="0"/>
              <a:t>2023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de-DE" dirty="0"/>
              <a:t>Motto</a:t>
            </a:r>
          </a:p>
          <a:p>
            <a:pPr marL="457200" indent="-457200">
              <a:buAutoNum type="arabicPeriod"/>
            </a:pPr>
            <a:r>
              <a:rPr lang="de-DE" dirty="0"/>
              <a:t>Ziele der EK-Vorbereitung</a:t>
            </a:r>
          </a:p>
          <a:p>
            <a:pPr marL="457200" indent="-457200">
              <a:buAutoNum type="arabicPeriod"/>
            </a:pPr>
            <a:r>
              <a:rPr lang="de-DE" dirty="0"/>
              <a:t>Drei Säulen der Vorbereitung</a:t>
            </a:r>
          </a:p>
          <a:p>
            <a:pPr marL="457200" indent="-457200">
              <a:buAutoNum type="arabicPeriod"/>
            </a:pPr>
            <a:r>
              <a:rPr lang="de-DE" dirty="0"/>
              <a:t>Weitere Angebote</a:t>
            </a:r>
          </a:p>
          <a:p>
            <a:pPr marL="457200" indent="-457200">
              <a:buAutoNum type="arabicPeriod"/>
            </a:pPr>
            <a:r>
              <a:rPr lang="de-DE" dirty="0" smtClean="0"/>
              <a:t>Themenbereiche</a:t>
            </a:r>
          </a:p>
          <a:p>
            <a:pPr marL="457200" indent="-457200">
              <a:buAutoNum type="arabicPeriod"/>
            </a:pPr>
            <a:r>
              <a:rPr lang="de-DE" dirty="0" smtClean="0"/>
              <a:t>Zeitplan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598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807867"/>
            <a:ext cx="4904064" cy="832282"/>
          </a:xfrm>
        </p:spPr>
        <p:txBody>
          <a:bodyPr>
            <a:normAutofit/>
          </a:bodyPr>
          <a:lstStyle/>
          <a:p>
            <a:r>
              <a:rPr lang="de-DE" dirty="0"/>
              <a:t>2.1 </a:t>
            </a:r>
            <a:r>
              <a:rPr lang="de-DE" dirty="0" smtClean="0"/>
              <a:t>Motto: „Du gehst mit!“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194560"/>
            <a:ext cx="3775755" cy="3648891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mtClean="0"/>
              <a:t>Emmaus-Geschichte</a:t>
            </a:r>
            <a:endParaRPr lang="de-DE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dirty="0" smtClean="0"/>
              <a:t>Im Mittelpunkt steht </a:t>
            </a:r>
            <a:r>
              <a:rPr lang="de-DE" sz="1800" dirty="0"/>
              <a:t>dabei die Begegnung der beiden Jünger mit dem auferstandenen Jesus auf dem Weg nach </a:t>
            </a:r>
            <a:r>
              <a:rPr lang="de-DE" sz="1800" dirty="0" smtClean="0"/>
              <a:t>Emmaus, von </a:t>
            </a:r>
            <a:r>
              <a:rPr lang="de-DE" sz="1800" dirty="0"/>
              <a:t>der im Lukasevangelium (Kapitel 24, Verse 13–35) berichtet </a:t>
            </a:r>
            <a:r>
              <a:rPr lang="de-DE" sz="1800" dirty="0" smtClean="0"/>
              <a:t>wird.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dirty="0" smtClean="0"/>
              <a:t>Die </a:t>
            </a:r>
            <a:r>
              <a:rPr lang="de-DE" sz="1800" dirty="0"/>
              <a:t>Emmaus-Erzählung gehört für mich zu den schönsten biblischen Weggeschichten. Sie zeigt mir, </a:t>
            </a:r>
            <a:r>
              <a:rPr lang="de-DE" sz="1800" dirty="0" smtClean="0"/>
              <a:t>auf welche </a:t>
            </a:r>
            <a:r>
              <a:rPr lang="de-DE" sz="1800" dirty="0"/>
              <a:t>Weise wir dem Auferstandenen im Heute begegnen können. Im Hören auf sein Wort, in der </a:t>
            </a:r>
            <a:r>
              <a:rPr lang="de-DE" sz="1800" dirty="0" smtClean="0"/>
              <a:t>Feier der </a:t>
            </a:r>
            <a:r>
              <a:rPr lang="de-DE" sz="1800" dirty="0"/>
              <a:t>Eucharistie und in der Gemeinschaft dürfen wir spüren, dass Jesus mit uns in den Höhen und </a:t>
            </a:r>
            <a:r>
              <a:rPr lang="de-DE" sz="1800" dirty="0" smtClean="0"/>
              <a:t>Tiefen unseres </a:t>
            </a:r>
            <a:r>
              <a:rPr lang="de-DE" sz="1800" dirty="0"/>
              <a:t>Lebens unterwegs ist. Er geht mit – egal, wohin unser Weg in diesen turbulenten Zeiten </a:t>
            </a:r>
            <a:r>
              <a:rPr lang="de-DE" sz="1800" dirty="0" smtClean="0"/>
              <a:t>auch führen </a:t>
            </a:r>
            <a:r>
              <a:rPr lang="de-DE" sz="1800" dirty="0"/>
              <a:t>mag. </a:t>
            </a:r>
            <a:endParaRPr lang="de-DE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dirty="0" smtClean="0"/>
              <a:t>Die </a:t>
            </a:r>
            <a:r>
              <a:rPr lang="de-DE" sz="1800" dirty="0"/>
              <a:t>Erzählung macht aber auch deutlich, dass in allen Lebensfragen Menschen nötig sind, </a:t>
            </a:r>
            <a:r>
              <a:rPr lang="de-DE" sz="1800" dirty="0" smtClean="0"/>
              <a:t>die uns </a:t>
            </a:r>
            <a:r>
              <a:rPr lang="de-DE" sz="1800" dirty="0"/>
              <a:t>den Sinn der Schrift erschließen und ein „brennendes Herz“ </a:t>
            </a:r>
            <a:r>
              <a:rPr lang="de-DE" sz="1800" dirty="0" smtClean="0"/>
              <a:t>haben</a:t>
            </a:r>
            <a:endParaRPr lang="de-DE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2. Vorstellung des </a:t>
            </a:r>
            <a:r>
              <a:rPr lang="de-DE" dirty="0" err="1" smtClean="0"/>
              <a:t>Kommunionw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19" y="945692"/>
            <a:ext cx="3733962" cy="528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5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Mottolied</a:t>
            </a:r>
            <a:r>
              <a:rPr lang="de-DE" dirty="0"/>
              <a:t>: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/>
              <a:t>Mottolied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4968" y="426720"/>
            <a:ext cx="4760952" cy="637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56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2.2 Ziele der EK-Vorbereitung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2. Vorstellung des Kommunionwegs </a:t>
            </a:r>
            <a:r>
              <a:rPr lang="de-DE" dirty="0" smtClean="0"/>
              <a:t>2023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/>
              <a:t>Existenziale Zugänge </a:t>
            </a:r>
            <a:r>
              <a:rPr lang="de-DE" dirty="0"/>
              <a:t>zum Sakrament der Eucharistie und zur Erstkommunion schaffen, die Bezug zum eigenen Leben haben.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Zum </a:t>
            </a:r>
            <a:r>
              <a:rPr lang="de-DE" dirty="0"/>
              <a:t>Beispiel: Gemeinschaft, Dankbarkeit, Freundschaft, </a:t>
            </a:r>
            <a:r>
              <a:rPr lang="de-DE" dirty="0" smtClean="0"/>
              <a:t>Nahrung…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/>
              <a:t>Glaubensfragen</a:t>
            </a:r>
            <a:r>
              <a:rPr lang="de-DE" dirty="0"/>
              <a:t> wecken; den je eigenen Glauben entwickeln und </a:t>
            </a:r>
            <a:r>
              <a:rPr lang="de-DE" dirty="0" smtClean="0"/>
              <a:t>fördern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/>
              <a:t>Weggemeinschaft</a:t>
            </a:r>
            <a:r>
              <a:rPr lang="de-DE" dirty="0"/>
              <a:t> in der </a:t>
            </a:r>
            <a:r>
              <a:rPr lang="de-DE" dirty="0" smtClean="0"/>
              <a:t>Kirchengemeinde </a:t>
            </a:r>
            <a:r>
              <a:rPr lang="de-DE" dirty="0"/>
              <a:t>auf dem </a:t>
            </a:r>
            <a:r>
              <a:rPr lang="de-DE" dirty="0" smtClean="0"/>
              <a:t>Glaubensweg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Weggemeinschaft in der EK-Gruppe auf dem </a:t>
            </a:r>
            <a:r>
              <a:rPr lang="de-DE" dirty="0" smtClean="0"/>
              <a:t>EK-Weg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 smtClean="0"/>
              <a:t>Familien</a:t>
            </a:r>
            <a:r>
              <a:rPr lang="de-DE" dirty="0" smtClean="0"/>
              <a:t> </a:t>
            </a:r>
            <a:r>
              <a:rPr lang="de-DE" dirty="0"/>
              <a:t>als primärer Ort der Glaubenskommunikation und als „Hauskirche“ stärken. Eltern sind erste Glaubensboten. Familienritual </a:t>
            </a:r>
            <a:r>
              <a:rPr lang="de-DE" dirty="0" smtClean="0"/>
              <a:t>einführen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 smtClean="0"/>
              <a:t>Kirchliche </a:t>
            </a:r>
            <a:r>
              <a:rPr lang="de-DE" b="1" dirty="0"/>
              <a:t>Symbolik </a:t>
            </a:r>
            <a:r>
              <a:rPr lang="de-DE" dirty="0"/>
              <a:t>und Sprache </a:t>
            </a:r>
            <a:r>
              <a:rPr lang="de-DE" dirty="0" smtClean="0"/>
              <a:t>kennenlernen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5544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2.3 Die drei Säulen der EK-Vorbereitung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2. Vorstellung des Kommunionwegs </a:t>
            </a:r>
            <a:r>
              <a:rPr lang="de-DE" dirty="0" smtClean="0"/>
              <a:t>2023</a:t>
            </a:r>
            <a:endParaRPr lang="de-DE" dirty="0"/>
          </a:p>
          <a:p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9588786"/>
              </p:ext>
            </p:extLst>
          </p:nvPr>
        </p:nvGraphicFramePr>
        <p:xfrm>
          <a:off x="838200" y="2044700"/>
          <a:ext cx="9564688" cy="4132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5891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2.4 Weitere Angebote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2. Vorstellung des Kommunionwegs </a:t>
            </a:r>
            <a:r>
              <a:rPr lang="de-DE" dirty="0" smtClean="0"/>
              <a:t>2023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Freiwillige </a:t>
            </a:r>
            <a:r>
              <a:rPr lang="de-DE" dirty="0"/>
              <a:t>Angebote zur zusätzlichen Ausgestaltung des EK-Wegs</a:t>
            </a:r>
            <a:r>
              <a:rPr lang="de-DE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I</a:t>
            </a:r>
            <a:r>
              <a:rPr lang="de-DE" dirty="0" smtClean="0"/>
              <a:t>m Advent: Mitwirkung bei der </a:t>
            </a:r>
            <a:r>
              <a:rPr lang="de-DE" dirty="0" err="1" smtClean="0"/>
              <a:t>Sternsingeraktion</a:t>
            </a:r>
            <a:r>
              <a:rPr lang="de-DE" dirty="0" smtClean="0"/>
              <a:t>, Krippenspiel, Kinderchor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Schülergottesdienste, Familiengottesdienste</a:t>
            </a:r>
            <a:r>
              <a:rPr lang="de-DE" dirty="0"/>
              <a:t>, Mitfeiern der Feste im </a:t>
            </a:r>
            <a:r>
              <a:rPr lang="de-DE" dirty="0" smtClean="0"/>
              <a:t>Jahreskreis (Christi Himmelfahrt, Lagerfeuergottesdienst/Pfingsten, Fronleichnam)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Kerze basteln, </a:t>
            </a:r>
            <a:r>
              <a:rPr lang="de-DE" dirty="0" smtClean="0"/>
              <a:t>alles rund um die Hostie, Kinderchor</a:t>
            </a:r>
            <a:r>
              <a:rPr lang="de-DE" dirty="0"/>
              <a:t>, Schnuppertag Ministranten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Communio</a:t>
            </a:r>
            <a:r>
              <a:rPr lang="de-DE" dirty="0" smtClean="0"/>
              <a:t>-Ritual </a:t>
            </a:r>
            <a:r>
              <a:rPr lang="de-DE" dirty="0"/>
              <a:t>für die Familie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Ausflug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7407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2.5 Themenbereiche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2. Vorstellung des Kommunionwegs </a:t>
            </a:r>
            <a:r>
              <a:rPr lang="de-DE" dirty="0" smtClean="0"/>
              <a:t>2023</a:t>
            </a:r>
            <a:endParaRPr lang="de-DE" dirty="0"/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2044699"/>
            <a:ext cx="10258887" cy="4132263"/>
          </a:xfrm>
        </p:spPr>
        <p:txBody>
          <a:bodyPr>
            <a:normAutofit/>
          </a:bodyPr>
          <a:lstStyle/>
          <a:p>
            <a:r>
              <a:rPr lang="de-DE" dirty="0"/>
              <a:t>Aus dem Buch „Gott lädt uns alle ein“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Der Glaubensweg beginnt im Kleinen, </a:t>
            </a:r>
            <a:r>
              <a:rPr lang="de-DE" dirty="0" smtClean="0"/>
              <a:t>Taufe (Kapitel I) 	</a:t>
            </a:r>
            <a:r>
              <a:rPr lang="de-DE" dirty="0" smtClean="0">
                <a:sym typeface="Wingdings" panose="05000000000000000000" pitchFamily="2" charset="2"/>
              </a:rPr>
              <a:t> bis 21.01.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Brot teilen, leben Teilen		</a:t>
            </a:r>
            <a:r>
              <a:rPr lang="de-DE" dirty="0"/>
              <a:t>	</a:t>
            </a:r>
            <a:r>
              <a:rPr lang="de-DE" dirty="0" smtClean="0"/>
              <a:t>(Kapitel III) 	</a:t>
            </a:r>
            <a:r>
              <a:rPr lang="de-DE" dirty="0" smtClean="0">
                <a:sym typeface="Wingdings" panose="05000000000000000000" pitchFamily="2" charset="2"/>
              </a:rPr>
              <a:t> bis 04.02.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Ich, meine Talente und die Gemeinschaft	(Kapitel IV) 	</a:t>
            </a:r>
            <a:r>
              <a:rPr lang="de-DE" dirty="0" smtClean="0">
                <a:sym typeface="Wingdings" panose="05000000000000000000" pitchFamily="2" charset="2"/>
              </a:rPr>
              <a:t> bis 18.02.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Gott in der Welt entdecken und loben</a:t>
            </a:r>
            <a:r>
              <a:rPr lang="de-DE" dirty="0"/>
              <a:t>	</a:t>
            </a:r>
            <a:r>
              <a:rPr lang="de-DE" dirty="0" smtClean="0"/>
              <a:t>(Kapitel V) 	</a:t>
            </a:r>
            <a:r>
              <a:rPr lang="de-DE" dirty="0" smtClean="0">
                <a:sym typeface="Wingdings" panose="05000000000000000000" pitchFamily="2" charset="2"/>
              </a:rPr>
              <a:t> bis 03.03.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smtClean="0"/>
              <a:t>Gott, zeichenhaft in Brot und Wein	</a:t>
            </a:r>
            <a:r>
              <a:rPr lang="de-DE" dirty="0"/>
              <a:t>	</a:t>
            </a:r>
            <a:r>
              <a:rPr lang="de-DE" dirty="0" smtClean="0"/>
              <a:t>(Kapitel VI) 	</a:t>
            </a:r>
            <a:r>
              <a:rPr lang="de-DE" dirty="0" smtClean="0">
                <a:sym typeface="Wingdings" panose="05000000000000000000" pitchFamily="2" charset="2"/>
              </a:rPr>
              <a:t> bis 17.03.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Mit Jesus am Tisch: Emmaus </a:t>
            </a:r>
            <a:r>
              <a:rPr lang="de-DE" dirty="0" smtClean="0"/>
              <a:t>	</a:t>
            </a:r>
            <a:r>
              <a:rPr lang="de-DE" dirty="0"/>
              <a:t>	</a:t>
            </a:r>
            <a:r>
              <a:rPr lang="de-DE" dirty="0" smtClean="0"/>
              <a:t>(Kapitel VII) 	</a:t>
            </a:r>
            <a:r>
              <a:rPr lang="de-DE" dirty="0" smtClean="0">
                <a:sym typeface="Wingdings" panose="05000000000000000000" pitchFamily="2" charset="2"/>
              </a:rPr>
              <a:t> bis 28.03.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Barmherziger Vater </a:t>
            </a:r>
            <a:r>
              <a:rPr lang="de-DE" dirty="0" smtClean="0"/>
              <a:t>– </a:t>
            </a:r>
            <a:r>
              <a:rPr lang="de-DE" dirty="0"/>
              <a:t>Versöhnung finden	</a:t>
            </a:r>
            <a:r>
              <a:rPr lang="de-DE" dirty="0" smtClean="0"/>
              <a:t>(Kapitel II) 	</a:t>
            </a:r>
            <a:r>
              <a:rPr lang="de-DE" dirty="0" smtClean="0">
                <a:sym typeface="Wingdings" panose="05000000000000000000" pitchFamily="2" charset="2"/>
              </a:rPr>
              <a:t> am 22.03. (Kindertreffen)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6275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2.6 Zeitplan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2. Vorstellung des Kommunionwegs 2023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Im Advent: 		Nikolausabend + Freiwillige Angebote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Anfang Januar: 	Offizieller Beginn mit den Eröffnungsgottesdiensten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Januar bis März: 	Familientreffen, Kindernachmittage, Familien-Gottesdienste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Ende März: 		</a:t>
            </a:r>
            <a:r>
              <a:rPr lang="de-DE" dirty="0" err="1" smtClean="0"/>
              <a:t>Mitfeier</a:t>
            </a:r>
            <a:r>
              <a:rPr lang="de-DE" dirty="0" smtClean="0"/>
              <a:t> der Ostertage (Palmsonntag, Gründonnerstag, 				Karfreitag und Ostern)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7</a:t>
            </a:r>
            <a:r>
              <a:rPr lang="de-DE" dirty="0" smtClean="0"/>
              <a:t>. und 14. April: 	Erstkommunion-Feiern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Mai		</a:t>
            </a:r>
            <a:r>
              <a:rPr lang="de-DE" dirty="0"/>
              <a:t>	</a:t>
            </a:r>
            <a:r>
              <a:rPr lang="de-DE" dirty="0" smtClean="0"/>
              <a:t>Ausflug, Christi-Himmelfahrt, Lagerfeuergottesdienst, 				Fronleichnam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330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Rückfragen zum EK-Konzept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2. Vorstellung des Kommunionwegs </a:t>
            </a:r>
            <a:r>
              <a:rPr lang="de-DE" dirty="0" smtClean="0"/>
              <a:t>2023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6" name="Inhaltsplatzhalt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659" y="2044700"/>
            <a:ext cx="5463769" cy="4132263"/>
          </a:xfrm>
        </p:spPr>
      </p:pic>
    </p:spTree>
    <p:extLst>
      <p:ext uri="{BB962C8B-B14F-4D97-AF65-F5344CB8AC3E}">
        <p14:creationId xmlns:p14="http://schemas.microsoft.com/office/powerpoint/2010/main" val="2042672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 Familientreffen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3. Familientreffen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Je </a:t>
            </a:r>
            <a:r>
              <a:rPr lang="de-DE" dirty="0" smtClean="0"/>
              <a:t>4-6 </a:t>
            </a:r>
            <a:r>
              <a:rPr lang="de-DE" dirty="0"/>
              <a:t>Familien </a:t>
            </a:r>
            <a:r>
              <a:rPr lang="de-DE" dirty="0" smtClean="0"/>
              <a:t>zusammen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Eltern und Kinder gemeinsam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Findung der </a:t>
            </a:r>
            <a:r>
              <a:rPr lang="de-DE" dirty="0" smtClean="0"/>
              <a:t>Gruppen am Ende des Abends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Ansprechpartner benennen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Bearbeiten von 6 der 7 Themen mit Material von </a:t>
            </a:r>
            <a:r>
              <a:rPr lang="de-DE" dirty="0" smtClean="0"/>
              <a:t>uns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Dauer: ca. 1,5-2h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3 </a:t>
            </a:r>
            <a:r>
              <a:rPr lang="de-DE" dirty="0" smtClean="0"/>
              <a:t>„Elternstammtische“</a:t>
            </a:r>
            <a:endParaRPr lang="de-DE" dirty="0"/>
          </a:p>
          <a:p>
            <a:pPr marL="1028700" lvl="1" indent="-342900"/>
            <a:r>
              <a:rPr lang="de-DE" dirty="0" smtClean="0"/>
              <a:t>13.12.: </a:t>
            </a:r>
            <a:r>
              <a:rPr lang="de-DE" dirty="0"/>
              <a:t>Themen </a:t>
            </a:r>
            <a:r>
              <a:rPr lang="de-DE" dirty="0" smtClean="0"/>
              <a:t>1+2</a:t>
            </a:r>
            <a:endParaRPr lang="de-DE" dirty="0"/>
          </a:p>
          <a:p>
            <a:pPr marL="1028700" lvl="1" indent="-342900"/>
            <a:r>
              <a:rPr lang="de-DE" dirty="0" smtClean="0"/>
              <a:t>17.01.: </a:t>
            </a:r>
            <a:r>
              <a:rPr lang="de-DE" dirty="0"/>
              <a:t>Themen </a:t>
            </a:r>
            <a:r>
              <a:rPr lang="de-DE" dirty="0" smtClean="0"/>
              <a:t>3+4</a:t>
            </a:r>
            <a:endParaRPr lang="de-DE" dirty="0"/>
          </a:p>
          <a:p>
            <a:pPr marL="1028700" lvl="1" indent="-342900"/>
            <a:r>
              <a:rPr lang="de-DE" dirty="0" smtClean="0"/>
              <a:t>07.02.: </a:t>
            </a:r>
            <a:r>
              <a:rPr lang="de-DE" dirty="0"/>
              <a:t>Themen </a:t>
            </a:r>
            <a:r>
              <a:rPr lang="de-DE" dirty="0" smtClean="0"/>
              <a:t>5+6</a:t>
            </a:r>
            <a:endParaRPr lang="de-DE" dirty="0"/>
          </a:p>
          <a:p>
            <a:pPr marL="342900" indent="-342900"/>
            <a:endParaRPr lang="de-DE" dirty="0"/>
          </a:p>
          <a:p>
            <a:pPr marL="342900" indent="-34290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5289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</a:t>
            </a:r>
            <a:r>
              <a:rPr lang="de-DE" dirty="0" smtClean="0"/>
              <a:t>. </a:t>
            </a:r>
            <a:r>
              <a:rPr lang="de-DE" dirty="0"/>
              <a:t>Informations- und Kommunikationskanäle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4. </a:t>
            </a:r>
            <a:r>
              <a:rPr lang="de-DE" dirty="0"/>
              <a:t>Informations- und Kommunikationskanäle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de-DE" dirty="0"/>
              <a:t>Wir informieren:</a:t>
            </a:r>
          </a:p>
          <a:p>
            <a:pPr marL="1143000" lvl="1" indent="-457200">
              <a:buFont typeface="+mj-lt"/>
              <a:buAutoNum type="alphaLcPeriod"/>
            </a:pPr>
            <a:r>
              <a:rPr lang="de-DE" dirty="0"/>
              <a:t>Per </a:t>
            </a:r>
            <a:r>
              <a:rPr lang="de-DE" dirty="0" smtClean="0"/>
              <a:t>E-Mail (nach der Anmeldung)</a:t>
            </a:r>
            <a:endParaRPr lang="de-DE" dirty="0"/>
          </a:p>
          <a:p>
            <a:pPr marL="1143000" lvl="1" indent="-457200">
              <a:buFont typeface="+mj-lt"/>
              <a:buAutoNum type="alphaLcPeriod"/>
            </a:pPr>
            <a:r>
              <a:rPr lang="de-DE" dirty="0"/>
              <a:t>Im Kirchenanzeiger</a:t>
            </a:r>
          </a:p>
          <a:p>
            <a:pPr marL="1143000" lvl="1" indent="-457200">
              <a:buFont typeface="+mj-lt"/>
              <a:buAutoNum type="alphaLcPeriod"/>
            </a:pPr>
            <a:r>
              <a:rPr lang="de-DE" dirty="0"/>
              <a:t>Auf der Homepage: </a:t>
            </a:r>
            <a:r>
              <a:rPr lang="de-DE" dirty="0">
                <a:hlinkClick r:id="rId2"/>
              </a:rPr>
              <a:t>https://www.seelsorgeeinheit-badwaldsee.de/</a:t>
            </a: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Wir sind erreichbar:</a:t>
            </a:r>
          </a:p>
          <a:p>
            <a:r>
              <a:rPr lang="de-DE" dirty="0" err="1" smtClean="0"/>
              <a:t>Pfr</a:t>
            </a:r>
            <a:r>
              <a:rPr lang="de-DE" dirty="0"/>
              <a:t>. Stefan Werner: </a:t>
            </a:r>
            <a:r>
              <a:rPr lang="de-DE" dirty="0">
                <a:hlinkClick r:id="rId3"/>
              </a:rPr>
              <a:t>stefan.werner@drs.de</a:t>
            </a:r>
            <a:r>
              <a:rPr lang="de-DE" dirty="0"/>
              <a:t>, </a:t>
            </a:r>
            <a:r>
              <a:rPr lang="de-DE" dirty="0" smtClean="0"/>
              <a:t>07524/99091-13</a:t>
            </a:r>
            <a:endParaRPr lang="de-DE" dirty="0"/>
          </a:p>
          <a:p>
            <a:r>
              <a:rPr lang="de-DE" dirty="0"/>
              <a:t>Verena </a:t>
            </a:r>
            <a:r>
              <a:rPr lang="de-DE" dirty="0" err="1"/>
              <a:t>Westhäußer</a:t>
            </a:r>
            <a:r>
              <a:rPr lang="de-DE" dirty="0"/>
              <a:t>: </a:t>
            </a:r>
            <a:r>
              <a:rPr lang="de-DE" dirty="0">
                <a:hlinkClick r:id="rId4"/>
              </a:rPr>
              <a:t>verena.westhaeusser@drs.de</a:t>
            </a:r>
            <a:r>
              <a:rPr lang="de-DE" dirty="0"/>
              <a:t>, </a:t>
            </a:r>
            <a:r>
              <a:rPr lang="de-DE" dirty="0" smtClean="0"/>
              <a:t>07524/4041-17</a:t>
            </a:r>
            <a:endParaRPr lang="de-DE" dirty="0"/>
          </a:p>
          <a:p>
            <a:r>
              <a:rPr lang="de-DE" dirty="0" smtClean="0"/>
              <a:t>Sekretärin Cordula </a:t>
            </a:r>
            <a:r>
              <a:rPr lang="de-DE" dirty="0" err="1" smtClean="0"/>
              <a:t>Bulling</a:t>
            </a:r>
            <a:r>
              <a:rPr lang="de-DE" dirty="0" smtClean="0"/>
              <a:t>: </a:t>
            </a:r>
            <a:r>
              <a:rPr lang="de-DE" dirty="0">
                <a:hlinkClick r:id="rId5"/>
              </a:rPr>
              <a:t>stpeter.badwaldsee@drs.de</a:t>
            </a:r>
            <a:r>
              <a:rPr lang="de-DE" dirty="0"/>
              <a:t>, </a:t>
            </a:r>
            <a:r>
              <a:rPr lang="de-DE" dirty="0" smtClean="0"/>
              <a:t>07524/</a:t>
            </a:r>
            <a:r>
              <a:rPr lang="de-DE" dirty="0"/>
              <a:t>4041-14</a:t>
            </a:r>
            <a:br>
              <a:rPr lang="de-DE" dirty="0"/>
            </a:br>
            <a:endParaRPr lang="de-DE" dirty="0" smtClean="0"/>
          </a:p>
          <a:p>
            <a:r>
              <a:rPr lang="de-DE" dirty="0" smtClean="0"/>
              <a:t>Adresse: Gut-</a:t>
            </a:r>
            <a:r>
              <a:rPr lang="de-DE" dirty="0" err="1" smtClean="0"/>
              <a:t>Betha</a:t>
            </a:r>
            <a:r>
              <a:rPr lang="de-DE" dirty="0" smtClean="0"/>
              <a:t>-Platz </a:t>
            </a:r>
            <a:r>
              <a:rPr lang="de-DE" dirty="0"/>
              <a:t>9, 88339 Bad Waldsee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3061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5</a:t>
            </a:r>
            <a:r>
              <a:rPr lang="de-DE" dirty="0" smtClean="0"/>
              <a:t>. Anmeldung und Diverses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5</a:t>
            </a:r>
            <a:r>
              <a:rPr lang="de-DE" dirty="0" smtClean="0"/>
              <a:t>. </a:t>
            </a:r>
            <a:r>
              <a:rPr lang="de-DE" dirty="0"/>
              <a:t>Anmeldung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Ab Samstag,7.00 Uhr über </a:t>
            </a:r>
            <a:r>
              <a:rPr lang="de-DE" dirty="0"/>
              <a:t>die Homepage oder über den Direktlink: </a:t>
            </a:r>
            <a:br>
              <a:rPr lang="de-DE" dirty="0"/>
            </a:br>
            <a:r>
              <a:rPr lang="de-DE" dirty="0">
                <a:hlinkClick r:id="rId2"/>
              </a:rPr>
              <a:t>https://</a:t>
            </a:r>
            <a:r>
              <a:rPr lang="de-DE" dirty="0" smtClean="0">
                <a:hlinkClick r:id="rId2"/>
              </a:rPr>
              <a:t>drs-map.viadesk.com/do/surveyfrontwrite?id=2497343-737572766579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/>
              <a:t>Kosten: 10€ </a:t>
            </a:r>
            <a:r>
              <a:rPr lang="de-DE" dirty="0"/>
              <a:t>für </a:t>
            </a:r>
            <a:r>
              <a:rPr lang="de-DE" dirty="0" smtClean="0"/>
              <a:t>Buch, Materialien </a:t>
            </a:r>
            <a:r>
              <a:rPr lang="de-DE" dirty="0"/>
              <a:t>und </a:t>
            </a:r>
            <a:r>
              <a:rPr lang="de-DE" dirty="0" smtClean="0"/>
              <a:t>Gewandreinigung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Zusatzkosten </a:t>
            </a:r>
            <a:r>
              <a:rPr lang="de-DE" dirty="0"/>
              <a:t>können für die „weiteren Angebote“ </a:t>
            </a:r>
            <a:r>
              <a:rPr lang="de-DE" dirty="0" smtClean="0"/>
              <a:t>entstehen (Kerzenbasteln, Ausflug)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Datenschutz:</a:t>
            </a:r>
          </a:p>
          <a:p>
            <a:pPr marL="1028700" lvl="1" indent="-342900"/>
            <a:r>
              <a:rPr lang="de-DE" dirty="0"/>
              <a:t>Datenschutzinformation lesen</a:t>
            </a:r>
          </a:p>
          <a:p>
            <a:pPr marL="1028700" lvl="1" indent="-342900"/>
            <a:r>
              <a:rPr lang="de-DE" dirty="0"/>
              <a:t>Datenschutzerklärung </a:t>
            </a:r>
            <a:r>
              <a:rPr lang="de-DE" dirty="0" smtClean="0"/>
              <a:t>unterschreiben</a:t>
            </a:r>
            <a:endParaRPr lang="de-DE" dirty="0"/>
          </a:p>
          <a:p>
            <a:pPr marL="1028700" lvl="1" indent="-342900"/>
            <a:r>
              <a:rPr lang="de-DE" dirty="0"/>
              <a:t>Datenschutzerklärung per Mail an: </a:t>
            </a:r>
            <a:r>
              <a:rPr lang="de-DE" dirty="0">
                <a:hlinkClick r:id="rId3"/>
              </a:rPr>
              <a:t>cordula.bulling@drs.de</a:t>
            </a:r>
            <a:r>
              <a:rPr lang="de-DE" dirty="0"/>
              <a:t> oder ausgedruckt in den Briefkasten des Pfarrbüros in Bad Waldsee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Kirchenanzeiger digital – Newsletter und Infos über alle Gemeindeaktivitäten und Familiengottesdienste</a:t>
            </a:r>
          </a:p>
          <a:p>
            <a:pPr marL="1028700" lvl="1" indent="-342900"/>
            <a:r>
              <a:rPr lang="de-DE" dirty="0"/>
              <a:t>Im Anmeldeformular ankreuzen</a:t>
            </a:r>
          </a:p>
          <a:p>
            <a:pPr marL="1028700" lvl="1" indent="-342900"/>
            <a:r>
              <a:rPr lang="de-DE" dirty="0"/>
              <a:t>Oder über die Homepage: </a:t>
            </a:r>
            <a:r>
              <a:rPr lang="de-DE" dirty="0">
                <a:hlinkClick r:id="rId4"/>
              </a:rPr>
              <a:t>https://www.seelsorgeeinheit-badwaldsee.de/newsletter</a:t>
            </a:r>
            <a:r>
              <a:rPr lang="de-DE" dirty="0"/>
              <a:t>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0263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Anmeldung – konkret/online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35637"/>
            <a:ext cx="5181600" cy="1836113"/>
          </a:xfrm>
        </p:spPr>
      </p:pic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948" y="289904"/>
            <a:ext cx="3466011" cy="5887060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6102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Anmeldung – konkret/online</a:t>
            </a:r>
            <a:endParaRPr lang="de-DE" dirty="0"/>
          </a:p>
        </p:txBody>
      </p:sp>
      <p:pic>
        <p:nvPicPr>
          <p:cNvPr id="17" name="Inhaltsplatzhalter 1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68183"/>
            <a:ext cx="5181600" cy="2571022"/>
          </a:xfrm>
        </p:spPr>
      </p:pic>
      <p:pic>
        <p:nvPicPr>
          <p:cNvPr id="19" name="Inhaltsplatzhalter 1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39205"/>
            <a:ext cx="5181600" cy="839477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63" y="4064664"/>
            <a:ext cx="5761765" cy="834743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63" y="2804161"/>
            <a:ext cx="5649482" cy="11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31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Terminübersicht - Gottesdienste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6. </a:t>
            </a:r>
            <a:r>
              <a:rPr lang="de-DE" dirty="0"/>
              <a:t>Terminübersicht I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838200" y="1690689"/>
            <a:ext cx="9564445" cy="4994084"/>
          </a:xfrm>
        </p:spPr>
        <p:txBody>
          <a:bodyPr>
            <a:normAutofit fontScale="47500" lnSpcReduction="20000"/>
          </a:bodyPr>
          <a:lstStyle/>
          <a:p>
            <a:r>
              <a:rPr lang="de-DE" u="sng" dirty="0"/>
              <a:t>Eröffnungsgottesdienste</a:t>
            </a:r>
            <a:endParaRPr lang="de-DE" dirty="0"/>
          </a:p>
          <a:p>
            <a:pPr lvl="0"/>
            <a:r>
              <a:rPr lang="de-DE" dirty="0" smtClean="0"/>
              <a:t>07.01.: 9.00 Uhr </a:t>
            </a:r>
            <a:r>
              <a:rPr lang="de-DE" dirty="0" err="1" smtClean="0"/>
              <a:t>Michelwinnaden</a:t>
            </a:r>
            <a:r>
              <a:rPr lang="de-DE" dirty="0" smtClean="0"/>
              <a:t>, 10.30 Uhr Reute</a:t>
            </a:r>
            <a:endParaRPr lang="de-DE" dirty="0"/>
          </a:p>
          <a:p>
            <a:pPr lvl="0"/>
            <a:r>
              <a:rPr lang="de-DE" dirty="0" smtClean="0"/>
              <a:t>14.01.: 9.30 Uhr Bad Waldsee, 11.00 Uhr </a:t>
            </a:r>
            <a:r>
              <a:rPr lang="de-DE" dirty="0" err="1" smtClean="0"/>
              <a:t>Haisterkirch</a:t>
            </a:r>
            <a:endParaRPr lang="de-DE" dirty="0" smtClean="0"/>
          </a:p>
          <a:p>
            <a:pPr lvl="0"/>
            <a:endParaRPr lang="de-DE" u="sng" dirty="0"/>
          </a:p>
          <a:p>
            <a:pPr lvl="0"/>
            <a:r>
              <a:rPr lang="de-DE" u="sng" dirty="0" smtClean="0"/>
              <a:t>Familien-Gottesdienste:</a:t>
            </a:r>
            <a:endParaRPr lang="de-DE" dirty="0"/>
          </a:p>
          <a:p>
            <a:pPr lvl="0"/>
            <a:r>
              <a:rPr lang="de-DE" dirty="0" smtClean="0"/>
              <a:t>21.01.: 9.00 Uhr </a:t>
            </a:r>
            <a:r>
              <a:rPr lang="de-DE" dirty="0" err="1" smtClean="0"/>
              <a:t>Michelwinnaden</a:t>
            </a:r>
            <a:r>
              <a:rPr lang="de-DE" dirty="0" smtClean="0"/>
              <a:t>, 11 Uhr Bad Waldsee</a:t>
            </a:r>
          </a:p>
          <a:p>
            <a:pPr lvl="0"/>
            <a:r>
              <a:rPr lang="de-DE" dirty="0" smtClean="0"/>
              <a:t>04.02.: 09.09 Uhr Reute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Fasnet</a:t>
            </a:r>
            <a:r>
              <a:rPr lang="de-DE" dirty="0" smtClean="0"/>
              <a:t>)</a:t>
            </a:r>
          </a:p>
          <a:p>
            <a:pPr lvl="0"/>
            <a:r>
              <a:rPr lang="de-DE" dirty="0" smtClean="0"/>
              <a:t>11.02.: 9.31 Uhr Bad Waldsee (</a:t>
            </a:r>
            <a:r>
              <a:rPr lang="de-DE" dirty="0" err="1" smtClean="0"/>
              <a:t>Fasnet</a:t>
            </a:r>
            <a:r>
              <a:rPr lang="de-DE" dirty="0" smtClean="0"/>
              <a:t>), 11.11 Uhr </a:t>
            </a:r>
            <a:r>
              <a:rPr lang="de-DE" dirty="0" err="1" smtClean="0"/>
              <a:t>Haisterkirch</a:t>
            </a:r>
            <a:r>
              <a:rPr lang="de-DE" dirty="0" smtClean="0"/>
              <a:t> (</a:t>
            </a:r>
            <a:r>
              <a:rPr lang="de-DE" dirty="0" err="1" smtClean="0"/>
              <a:t>Fasnet</a:t>
            </a:r>
            <a:r>
              <a:rPr lang="de-DE" dirty="0" smtClean="0"/>
              <a:t>)</a:t>
            </a:r>
          </a:p>
          <a:p>
            <a:pPr lvl="0"/>
            <a:r>
              <a:rPr lang="de-DE" dirty="0" smtClean="0"/>
              <a:t>03.03.: 10.30 Uhr Reute</a:t>
            </a:r>
          </a:p>
          <a:p>
            <a:pPr lvl="0"/>
            <a:r>
              <a:rPr lang="de-DE" dirty="0" smtClean="0"/>
              <a:t>10.03.: 09.30 Uhr Waldsee, 11 Uhr </a:t>
            </a:r>
            <a:r>
              <a:rPr lang="de-DE" dirty="0" err="1" smtClean="0"/>
              <a:t>Haisterkirch</a:t>
            </a:r>
            <a:endParaRPr lang="de-DE" dirty="0" smtClean="0"/>
          </a:p>
          <a:p>
            <a:pPr lvl="0"/>
            <a:r>
              <a:rPr lang="de-DE" dirty="0" smtClean="0"/>
              <a:t>28.03.: Gründonnerstag </a:t>
            </a:r>
            <a:r>
              <a:rPr lang="de-DE" dirty="0" err="1" smtClean="0"/>
              <a:t>Haisterkirch</a:t>
            </a:r>
            <a:endParaRPr lang="de-DE" dirty="0" smtClean="0"/>
          </a:p>
          <a:p>
            <a:pPr lvl="0"/>
            <a:r>
              <a:rPr lang="de-DE" dirty="0" smtClean="0"/>
              <a:t>29.03.: Karfreitag Reute</a:t>
            </a:r>
          </a:p>
          <a:p>
            <a:pPr lvl="0"/>
            <a:r>
              <a:rPr lang="de-DE" dirty="0" smtClean="0"/>
              <a:t>31.03.: Osternacht Bad Waldsee</a:t>
            </a:r>
          </a:p>
          <a:p>
            <a:pPr lvl="0"/>
            <a:r>
              <a:rPr lang="de-DE" dirty="0" smtClean="0"/>
              <a:t>01.04:: Ostermontag – </a:t>
            </a:r>
            <a:r>
              <a:rPr lang="de-DE" dirty="0" err="1" smtClean="0"/>
              <a:t>Emausgang</a:t>
            </a:r>
            <a:r>
              <a:rPr lang="de-DE" dirty="0" smtClean="0"/>
              <a:t> (Ort noch offen)</a:t>
            </a:r>
          </a:p>
          <a:p>
            <a:pPr lvl="0"/>
            <a:endParaRPr lang="de-DE" dirty="0" smtClean="0"/>
          </a:p>
          <a:p>
            <a:pPr lvl="0"/>
            <a:r>
              <a:rPr lang="de-DE" u="sng" dirty="0" smtClean="0"/>
              <a:t>Nach der Erstkommunion:</a:t>
            </a:r>
          </a:p>
          <a:p>
            <a:pPr lvl="0"/>
            <a:r>
              <a:rPr lang="de-DE" dirty="0" smtClean="0"/>
              <a:t>09.05. Christi Himmelfahrt, gemeinsamer Gottesdienst an der EBS</a:t>
            </a:r>
            <a:endParaRPr lang="de-DE" dirty="0"/>
          </a:p>
          <a:p>
            <a:pPr lvl="0"/>
            <a:r>
              <a:rPr lang="de-DE" dirty="0" smtClean="0"/>
              <a:t>18.05. Lagerfeuergottesdienst in </a:t>
            </a:r>
            <a:r>
              <a:rPr lang="de-DE" dirty="0" err="1" smtClean="0"/>
              <a:t>Volkertshaus</a:t>
            </a:r>
            <a:endParaRPr lang="de-DE" dirty="0" smtClean="0"/>
          </a:p>
          <a:p>
            <a:pPr lvl="0"/>
            <a:r>
              <a:rPr lang="de-DE" dirty="0" smtClean="0"/>
              <a:t>30.05. Fronleichnam in allen Kirchengemeinden </a:t>
            </a:r>
            <a:endParaRPr lang="de-DE" u="sng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2628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Terminübersicht - EK-Feiern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</a:t>
            </a:r>
            <a:r>
              <a:rPr lang="de-DE" dirty="0"/>
              <a:t>Terminübersicht II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u="sng" dirty="0"/>
              <a:t>EK-Gottesdienste:</a:t>
            </a:r>
            <a:endParaRPr lang="de-DE" dirty="0"/>
          </a:p>
          <a:p>
            <a:pPr lvl="0"/>
            <a:r>
              <a:rPr lang="en-US" dirty="0"/>
              <a:t>Bad </a:t>
            </a:r>
            <a:r>
              <a:rPr lang="en-US" dirty="0" err="1"/>
              <a:t>Waldsee</a:t>
            </a:r>
            <a:r>
              <a:rPr lang="en-US" dirty="0"/>
              <a:t>: 	</a:t>
            </a:r>
            <a:r>
              <a:rPr lang="en-US" dirty="0" smtClean="0"/>
              <a:t>	07.04</a:t>
            </a:r>
            <a:r>
              <a:rPr lang="en-US" dirty="0"/>
              <a:t>, </a:t>
            </a:r>
            <a:r>
              <a:rPr lang="en-US" dirty="0" smtClean="0"/>
              <a:t>11.00 </a:t>
            </a:r>
            <a:r>
              <a:rPr lang="en-US" dirty="0" err="1"/>
              <a:t>Uhr</a:t>
            </a:r>
            <a:r>
              <a:rPr lang="en-US" dirty="0"/>
              <a:t> BW I </a:t>
            </a:r>
            <a:r>
              <a:rPr lang="en-US" dirty="0" smtClean="0"/>
              <a:t> </a:t>
            </a:r>
            <a:r>
              <a:rPr lang="en-US" b="1" dirty="0" err="1" smtClean="0"/>
              <a:t>oder</a:t>
            </a:r>
            <a:r>
              <a:rPr lang="en-US" dirty="0"/>
              <a:t>	</a:t>
            </a:r>
            <a:r>
              <a:rPr lang="en-US" dirty="0" smtClean="0"/>
              <a:t>14.04</a:t>
            </a:r>
            <a:r>
              <a:rPr lang="en-US" dirty="0"/>
              <a:t>., </a:t>
            </a:r>
            <a:r>
              <a:rPr lang="en-US" dirty="0" smtClean="0"/>
              <a:t>11.00 </a:t>
            </a:r>
            <a:r>
              <a:rPr lang="en-US" dirty="0" err="1"/>
              <a:t>Uhr</a:t>
            </a:r>
            <a:r>
              <a:rPr lang="en-US" dirty="0"/>
              <a:t> BW II </a:t>
            </a:r>
            <a:endParaRPr lang="de-DE" dirty="0"/>
          </a:p>
          <a:p>
            <a:pPr lvl="0"/>
            <a:r>
              <a:rPr lang="de-DE" dirty="0"/>
              <a:t>Reute: 		</a:t>
            </a:r>
            <a:r>
              <a:rPr lang="de-DE" dirty="0" smtClean="0"/>
              <a:t>	07.04</a:t>
            </a:r>
            <a:r>
              <a:rPr lang="de-DE" dirty="0"/>
              <a:t>., 10.30 </a:t>
            </a:r>
            <a:r>
              <a:rPr lang="de-DE" dirty="0" smtClean="0"/>
              <a:t>Uhr</a:t>
            </a:r>
            <a:endParaRPr lang="de-DE" dirty="0"/>
          </a:p>
          <a:p>
            <a:pPr lvl="0"/>
            <a:r>
              <a:rPr lang="de-DE" dirty="0" err="1" smtClean="0"/>
              <a:t>Michelwinnaden</a:t>
            </a:r>
            <a:r>
              <a:rPr lang="de-DE" dirty="0" smtClean="0"/>
              <a:t>:	14.04</a:t>
            </a:r>
            <a:r>
              <a:rPr lang="de-DE" dirty="0"/>
              <a:t>.,	9.30 </a:t>
            </a:r>
            <a:r>
              <a:rPr lang="de-DE" dirty="0" smtClean="0"/>
              <a:t>Uhr</a:t>
            </a:r>
            <a:endParaRPr lang="de-DE" dirty="0"/>
          </a:p>
          <a:p>
            <a:pPr lvl="0"/>
            <a:r>
              <a:rPr lang="de-DE" dirty="0" err="1"/>
              <a:t>Haisterkirch</a:t>
            </a:r>
            <a:r>
              <a:rPr lang="de-DE" dirty="0"/>
              <a:t>:	</a:t>
            </a:r>
            <a:r>
              <a:rPr lang="de-DE" dirty="0" smtClean="0"/>
              <a:t>	14.04</a:t>
            </a:r>
            <a:r>
              <a:rPr lang="de-DE" dirty="0"/>
              <a:t>.,	</a:t>
            </a:r>
            <a:r>
              <a:rPr lang="de-DE" dirty="0" smtClean="0"/>
              <a:t>11.00 Uhr</a:t>
            </a:r>
            <a:endParaRPr lang="de-DE" dirty="0"/>
          </a:p>
          <a:p>
            <a:pPr lvl="0"/>
            <a:endParaRPr lang="de-DE" dirty="0" smtClean="0"/>
          </a:p>
          <a:p>
            <a:pPr lvl="0"/>
            <a:r>
              <a:rPr lang="de-DE" dirty="0" smtClean="0"/>
              <a:t>Gewandausgabe: Termin wird bekanntgegeben</a:t>
            </a:r>
            <a:endParaRPr lang="de-DE" dirty="0"/>
          </a:p>
          <a:p>
            <a:pPr lvl="0"/>
            <a:r>
              <a:rPr lang="de-DE" dirty="0"/>
              <a:t>Probe: Jeweils am </a:t>
            </a:r>
            <a:r>
              <a:rPr lang="de-DE" dirty="0" smtClean="0"/>
              <a:t>Vortag, </a:t>
            </a:r>
            <a:r>
              <a:rPr lang="de-DE" dirty="0"/>
              <a:t>zur Uhrzeit der </a:t>
            </a:r>
            <a:r>
              <a:rPr lang="de-DE" dirty="0" smtClean="0"/>
              <a:t>EK-Feier (am Ort der EK-Feier)</a:t>
            </a:r>
            <a:endParaRPr lang="de-DE" dirty="0"/>
          </a:p>
          <a:p>
            <a:pPr lvl="0"/>
            <a:r>
              <a:rPr lang="de-DE" dirty="0"/>
              <a:t>Dankgottesdienst: am </a:t>
            </a:r>
            <a:r>
              <a:rPr lang="de-DE" dirty="0" smtClean="0"/>
              <a:t>Folgetag um 9.30 Uhr in Bad Waldsee </a:t>
            </a:r>
            <a:r>
              <a:rPr lang="de-DE" dirty="0"/>
              <a:t>(</a:t>
            </a:r>
            <a:r>
              <a:rPr lang="de-DE" dirty="0" smtClean="0"/>
              <a:t>Schulbefreiung</a:t>
            </a:r>
            <a:r>
              <a:rPr lang="de-DE" dirty="0"/>
              <a:t>)</a:t>
            </a:r>
          </a:p>
          <a:p>
            <a:pPr lvl="0"/>
            <a:endParaRPr lang="de-DE" dirty="0"/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064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Terminübersicht - Kindertreffen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838200" y="2130014"/>
            <a:ext cx="5334000" cy="4046948"/>
          </a:xfrm>
        </p:spPr>
        <p:txBody>
          <a:bodyPr>
            <a:normAutofit/>
          </a:bodyPr>
          <a:lstStyle/>
          <a:p>
            <a:r>
              <a:rPr lang="de-DE" u="sng" dirty="0"/>
              <a:t>Kindertreffen:</a:t>
            </a:r>
            <a:endParaRPr lang="de-DE" dirty="0"/>
          </a:p>
          <a:p>
            <a:pPr lvl="0"/>
            <a:r>
              <a:rPr lang="de-DE" dirty="0" smtClean="0"/>
              <a:t>20.01., 14.30 Uhr: 	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Thema</a:t>
            </a:r>
            <a:r>
              <a:rPr lang="de-DE" dirty="0"/>
              <a:t>: </a:t>
            </a:r>
            <a:r>
              <a:rPr lang="de-DE" dirty="0" smtClean="0"/>
              <a:t>Taufe</a:t>
            </a:r>
            <a:br>
              <a:rPr lang="de-DE" dirty="0" smtClean="0"/>
            </a:br>
            <a:r>
              <a:rPr lang="de-DE" dirty="0" smtClean="0"/>
              <a:t>(Gemeindehaus Bad Waldsee)</a:t>
            </a:r>
            <a:endParaRPr lang="de-DE" dirty="0"/>
          </a:p>
          <a:p>
            <a:pPr lvl="0"/>
            <a:r>
              <a:rPr lang="de-DE" dirty="0" smtClean="0"/>
              <a:t>17.02., 14.30 Uhr:</a:t>
            </a:r>
            <a:br>
              <a:rPr lang="de-DE" dirty="0" smtClean="0"/>
            </a:br>
            <a:r>
              <a:rPr lang="de-DE" dirty="0" smtClean="0"/>
              <a:t>Thema</a:t>
            </a:r>
            <a:r>
              <a:rPr lang="de-DE" dirty="0"/>
              <a:t>: </a:t>
            </a:r>
            <a:r>
              <a:rPr lang="de-DE" dirty="0" smtClean="0"/>
              <a:t>Eucharistie</a:t>
            </a:r>
            <a:br>
              <a:rPr lang="de-DE" dirty="0" smtClean="0"/>
            </a:br>
            <a:r>
              <a:rPr lang="de-DE" dirty="0" smtClean="0"/>
              <a:t>(Gemeindehaus Bad Waldsee)</a:t>
            </a:r>
            <a:endParaRPr lang="de-DE" dirty="0"/>
          </a:p>
          <a:p>
            <a:pPr lvl="0"/>
            <a:r>
              <a:rPr lang="de-DE" dirty="0" smtClean="0"/>
              <a:t>22.03., 17 Uhr</a:t>
            </a:r>
            <a:br>
              <a:rPr lang="de-DE" dirty="0" smtClean="0"/>
            </a:br>
            <a:r>
              <a:rPr lang="de-DE" dirty="0" smtClean="0"/>
              <a:t>Thema: Versöhnung/Bußgottesdienst</a:t>
            </a:r>
            <a:br>
              <a:rPr lang="de-DE" dirty="0" smtClean="0"/>
            </a:br>
            <a:r>
              <a:rPr lang="de-DE" dirty="0" smtClean="0"/>
              <a:t>(Reute: Gemeindehaus + Pfarrkirche)</a:t>
            </a:r>
            <a:endParaRPr lang="de-DE" dirty="0"/>
          </a:p>
          <a:p>
            <a:pPr lvl="0"/>
            <a:endParaRPr lang="de-DE" dirty="0"/>
          </a:p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6562818" y="2102754"/>
            <a:ext cx="4623047" cy="4046948"/>
          </a:xfrm>
        </p:spPr>
        <p:txBody>
          <a:bodyPr>
            <a:normAutofit/>
          </a:bodyPr>
          <a:lstStyle/>
          <a:p>
            <a:r>
              <a:rPr lang="de-DE" u="sng" dirty="0"/>
              <a:t>Weitere </a:t>
            </a:r>
            <a:r>
              <a:rPr lang="de-DE" u="sng" dirty="0" smtClean="0"/>
              <a:t>Familienangebote:</a:t>
            </a:r>
          </a:p>
          <a:p>
            <a:endParaRPr lang="de-DE" dirty="0"/>
          </a:p>
          <a:p>
            <a:r>
              <a:rPr lang="de-DE" dirty="0" smtClean="0"/>
              <a:t>Hinweise erfolgen per Mail und im Kirchenanzeiger</a:t>
            </a:r>
            <a:endParaRPr lang="de-DE" dirty="0"/>
          </a:p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6. </a:t>
            </a:r>
            <a:r>
              <a:rPr lang="de-DE" dirty="0"/>
              <a:t>Terminübersicht </a:t>
            </a:r>
            <a:r>
              <a:rPr lang="de-DE" dirty="0" smtClean="0"/>
              <a:t>III	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8328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Terminübersicht - Elterntreffen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u="sng" dirty="0" smtClean="0"/>
              <a:t>„Elternstammtisch“: </a:t>
            </a:r>
          </a:p>
          <a:p>
            <a:r>
              <a:rPr lang="de-DE" dirty="0" smtClean="0"/>
              <a:t>13.12., 19.30 Uhr Gemeindehaus BW</a:t>
            </a:r>
            <a:br>
              <a:rPr lang="de-DE" dirty="0" smtClean="0"/>
            </a:br>
            <a:r>
              <a:rPr lang="de-DE" dirty="0" smtClean="0"/>
              <a:t>Themen 1+2</a:t>
            </a:r>
          </a:p>
          <a:p>
            <a:r>
              <a:rPr lang="de-DE" dirty="0" smtClean="0"/>
              <a:t>17.01., 19.30 Uhr Gemeindehaus Reute</a:t>
            </a:r>
            <a:br>
              <a:rPr lang="de-DE" dirty="0" smtClean="0"/>
            </a:br>
            <a:r>
              <a:rPr lang="de-DE" dirty="0" smtClean="0"/>
              <a:t>Themen 3+4</a:t>
            </a:r>
          </a:p>
          <a:p>
            <a:r>
              <a:rPr lang="de-DE" dirty="0" smtClean="0"/>
              <a:t>27.02., 19.30 Uhr Gemeindehaus BW</a:t>
            </a:r>
            <a:br>
              <a:rPr lang="de-DE" dirty="0" smtClean="0"/>
            </a:br>
            <a:r>
              <a:rPr lang="de-DE" dirty="0" smtClean="0"/>
              <a:t>Themen 5+6</a:t>
            </a:r>
            <a:endParaRPr lang="de-DE" dirty="0"/>
          </a:p>
          <a:p>
            <a:pPr lvl="0"/>
            <a:endParaRPr lang="de-DE" dirty="0"/>
          </a:p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u="sng" dirty="0"/>
              <a:t>Elternabende</a:t>
            </a:r>
            <a:r>
              <a:rPr lang="de-DE" u="sng" dirty="0" smtClean="0"/>
              <a:t>:</a:t>
            </a:r>
          </a:p>
          <a:p>
            <a:r>
              <a:rPr lang="de-DE" dirty="0" smtClean="0"/>
              <a:t>12.03., 19.30 Uhr EA Bad Waldsee</a:t>
            </a:r>
          </a:p>
          <a:p>
            <a:r>
              <a:rPr lang="de-DE" dirty="0" smtClean="0"/>
              <a:t>13.03., 19.30 Uhr EA  Reute,</a:t>
            </a:r>
          </a:p>
          <a:p>
            <a:r>
              <a:rPr lang="de-DE" dirty="0" smtClean="0"/>
              <a:t>14.03., 19.30 Uhr EA </a:t>
            </a:r>
            <a:r>
              <a:rPr lang="de-DE" dirty="0" err="1" smtClean="0"/>
              <a:t>Haisterkirch</a:t>
            </a:r>
            <a:r>
              <a:rPr lang="de-DE" dirty="0" smtClean="0"/>
              <a:t> (für 	</a:t>
            </a:r>
            <a:r>
              <a:rPr lang="de-DE" dirty="0" err="1" smtClean="0"/>
              <a:t>Haisterkirch</a:t>
            </a:r>
            <a:r>
              <a:rPr lang="de-DE" dirty="0" smtClean="0"/>
              <a:t> und </a:t>
            </a:r>
            <a:r>
              <a:rPr lang="de-DE" dirty="0" err="1" smtClean="0"/>
              <a:t>Michelwinnaden</a:t>
            </a:r>
            <a:r>
              <a:rPr lang="de-DE" dirty="0" smtClean="0"/>
              <a:t>) 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</a:t>
            </a:r>
            <a:r>
              <a:rPr lang="de-DE" dirty="0"/>
              <a:t>Terminübersicht </a:t>
            </a:r>
            <a:r>
              <a:rPr lang="de-DE" dirty="0" smtClean="0"/>
              <a:t>I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699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Terminübersicht - freiwillige Angebote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838200" y="2130014"/>
            <a:ext cx="5334000" cy="4046948"/>
          </a:xfrm>
        </p:spPr>
        <p:txBody>
          <a:bodyPr>
            <a:normAutofit/>
          </a:bodyPr>
          <a:lstStyle/>
          <a:p>
            <a:pPr lvl="0"/>
            <a:endParaRPr lang="de-DE" dirty="0"/>
          </a:p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838200" y="2130014"/>
            <a:ext cx="4623047" cy="4046948"/>
          </a:xfrm>
        </p:spPr>
        <p:txBody>
          <a:bodyPr>
            <a:normAutofit fontScale="85000" lnSpcReduction="20000"/>
          </a:bodyPr>
          <a:lstStyle/>
          <a:p>
            <a:r>
              <a:rPr lang="de-DE" u="sng" dirty="0" smtClean="0"/>
              <a:t>Kerzen basteln:</a:t>
            </a:r>
          </a:p>
          <a:p>
            <a:r>
              <a:rPr lang="de-DE" dirty="0" smtClean="0"/>
              <a:t>27.12., 10-12 Uhr</a:t>
            </a:r>
            <a:br>
              <a:rPr lang="de-DE" dirty="0" smtClean="0"/>
            </a:br>
            <a:r>
              <a:rPr lang="de-DE" dirty="0" smtClean="0"/>
              <a:t>13.01</a:t>
            </a:r>
            <a:r>
              <a:rPr lang="de-DE" dirty="0" smtClean="0"/>
              <a:t>., 10-12 </a:t>
            </a:r>
            <a:r>
              <a:rPr lang="de-DE" dirty="0" smtClean="0"/>
              <a:t>Uhr</a:t>
            </a:r>
          </a:p>
          <a:p>
            <a:r>
              <a:rPr lang="de-DE" dirty="0"/>
              <a:t>im GH Bad Waldsee (Peterskeller</a:t>
            </a:r>
            <a:r>
              <a:rPr lang="de-DE" dirty="0" smtClean="0"/>
              <a:t>)</a:t>
            </a:r>
            <a:endParaRPr lang="de-DE" dirty="0" smtClean="0"/>
          </a:p>
          <a:p>
            <a:endParaRPr lang="de-DE" dirty="0"/>
          </a:p>
          <a:p>
            <a:r>
              <a:rPr lang="de-DE" u="sng" dirty="0" smtClean="0"/>
              <a:t>Alles rund um die Hostie – Kloster Reute</a:t>
            </a:r>
          </a:p>
          <a:p>
            <a:r>
              <a:rPr lang="de-DE" dirty="0" smtClean="0"/>
              <a:t>12.3. oder 14.3., </a:t>
            </a:r>
            <a:r>
              <a:rPr lang="de-DE" dirty="0" smtClean="0"/>
              <a:t>14.30 -17.00 Uhr</a:t>
            </a:r>
          </a:p>
          <a:p>
            <a:r>
              <a:rPr lang="de-DE" dirty="0" smtClean="0"/>
              <a:t>Im Festsaal des Klosters Reute</a:t>
            </a:r>
            <a:endParaRPr lang="de-DE" dirty="0" smtClean="0"/>
          </a:p>
          <a:p>
            <a:endParaRPr lang="de-DE" dirty="0"/>
          </a:p>
          <a:p>
            <a:r>
              <a:rPr lang="de-DE" u="sng" dirty="0" smtClean="0"/>
              <a:t>Erstkommunion-Ausflug:</a:t>
            </a:r>
          </a:p>
          <a:p>
            <a:r>
              <a:rPr lang="de-DE" dirty="0" smtClean="0"/>
              <a:t>01.05. (nach </a:t>
            </a:r>
            <a:r>
              <a:rPr lang="de-DE" dirty="0" err="1" smtClean="0"/>
              <a:t>Sießen</a:t>
            </a:r>
            <a:r>
              <a:rPr lang="de-DE" dirty="0" smtClean="0"/>
              <a:t>, zum </a:t>
            </a:r>
            <a:r>
              <a:rPr lang="de-DE" dirty="0" err="1" smtClean="0"/>
              <a:t>Kinderfranziskus</a:t>
            </a:r>
            <a:r>
              <a:rPr lang="de-DE" dirty="0" smtClean="0"/>
              <a:t>-Fest; nähere Infos folgen beim letzten Elternabend)</a:t>
            </a:r>
            <a:endParaRPr lang="de-DE" dirty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6</a:t>
            </a:r>
            <a:r>
              <a:rPr lang="de-DE" dirty="0" smtClean="0"/>
              <a:t>. Terminübersicht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7" name="Inhaltsplatzhalter 5"/>
          <p:cNvSpPr txBox="1">
            <a:spLocks/>
          </p:cNvSpPr>
          <p:nvPr/>
        </p:nvSpPr>
        <p:spPr>
          <a:xfrm>
            <a:off x="6136783" y="2130014"/>
            <a:ext cx="4623047" cy="4046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38383E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8383E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8383E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8383E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8383E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 smtClean="0"/>
          </a:p>
          <a:p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1935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7</a:t>
            </a:r>
            <a:r>
              <a:rPr lang="de-DE" dirty="0" smtClean="0"/>
              <a:t>. </a:t>
            </a:r>
            <a:r>
              <a:rPr lang="de-DE" dirty="0"/>
              <a:t>Rückfragen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7</a:t>
            </a:r>
            <a:r>
              <a:rPr lang="de-DE" dirty="0" smtClean="0"/>
              <a:t>. </a:t>
            </a:r>
            <a:r>
              <a:rPr lang="de-DE" dirty="0"/>
              <a:t>Rückfragen</a:t>
            </a:r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659" y="2044700"/>
            <a:ext cx="5463769" cy="4132263"/>
          </a:xfrm>
        </p:spPr>
      </p:pic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6402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8</a:t>
            </a:r>
            <a:r>
              <a:rPr lang="de-DE" dirty="0" smtClean="0"/>
              <a:t>. </a:t>
            </a:r>
            <a:r>
              <a:rPr lang="de-DE" dirty="0"/>
              <a:t>Gruppenfindung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8</a:t>
            </a:r>
            <a:r>
              <a:rPr lang="de-DE" dirty="0" smtClean="0"/>
              <a:t>. </a:t>
            </a:r>
            <a:r>
              <a:rPr lang="de-DE" dirty="0"/>
              <a:t>Gruppenfindung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4-6 Familien pro Gruppe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gemeinsame EK-Feier?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Gruppensprecher benennen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Gruppenkinder eintragen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FBB0B0-B23B-4CAB-8EBF-5ACB36BED7CB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397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5353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788</Words>
  <Application>Microsoft Office PowerPoint</Application>
  <PresentationFormat>Breitbild</PresentationFormat>
  <Paragraphs>206</Paragraphs>
  <Slides>24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0" baseType="lpstr">
      <vt:lpstr>Arial</vt:lpstr>
      <vt:lpstr>Arial Narrow</vt:lpstr>
      <vt:lpstr>Calibri</vt:lpstr>
      <vt:lpstr>Frutiger LT Pro 47 Light Cn</vt:lpstr>
      <vt:lpstr>Wingdings</vt:lpstr>
      <vt:lpstr>Office</vt:lpstr>
      <vt:lpstr>Vorbereitung zur Erstkommunion 2024</vt:lpstr>
      <vt:lpstr>Herzlich Willkommen!</vt:lpstr>
      <vt:lpstr>Ablauf heute</vt:lpstr>
      <vt:lpstr>2. Vorstellung des Kommunionwegs 2024 </vt:lpstr>
      <vt:lpstr>2.1 Motto: „Du gehst mit!“</vt:lpstr>
      <vt:lpstr>Mottolied:</vt:lpstr>
      <vt:lpstr>2.2 Ziele der EK-Vorbereitung</vt:lpstr>
      <vt:lpstr>2.3 Die drei Säulen der EK-Vorbereitung</vt:lpstr>
      <vt:lpstr>2.4 Weitere Angebote</vt:lpstr>
      <vt:lpstr>2.5 Themenbereiche</vt:lpstr>
      <vt:lpstr>2.6 Zeitplan</vt:lpstr>
      <vt:lpstr>Rückfragen zum EK-Konzept</vt:lpstr>
      <vt:lpstr>3. Familientreffen </vt:lpstr>
      <vt:lpstr>4. Informations- und Kommunikationskanäle</vt:lpstr>
      <vt:lpstr>5. Anmeldung und Diverses</vt:lpstr>
      <vt:lpstr>Anmeldung – konkret/online</vt:lpstr>
      <vt:lpstr>Anmeldung – konkret/online</vt:lpstr>
      <vt:lpstr>6. Terminübersicht - Gottesdienste</vt:lpstr>
      <vt:lpstr>6. Terminübersicht - EK-Feiern</vt:lpstr>
      <vt:lpstr>6. Terminübersicht - Kindertreffen</vt:lpstr>
      <vt:lpstr>6. Terminübersicht - Elterntreffen</vt:lpstr>
      <vt:lpstr>6. Terminübersicht - freiwillige Angebote</vt:lpstr>
      <vt:lpstr>7. Rückfragen</vt:lpstr>
      <vt:lpstr>8. Gruppenfindung</vt:lpstr>
    </vt:vector>
  </TitlesOfParts>
  <Company>DRS SMK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Patricia Mello Borja</dc:creator>
  <cp:lastModifiedBy>Windows User</cp:lastModifiedBy>
  <cp:revision>148</cp:revision>
  <dcterms:created xsi:type="dcterms:W3CDTF">2021-11-29T17:41:19Z</dcterms:created>
  <dcterms:modified xsi:type="dcterms:W3CDTF">2023-11-08T09:02:11Z</dcterms:modified>
</cp:coreProperties>
</file>